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7"/>
  </p:notesMasterIdLst>
  <p:handoutMasterIdLst>
    <p:handoutMasterId r:id="rId18"/>
  </p:handoutMasterIdLst>
  <p:sldIdLst>
    <p:sldId id="258" r:id="rId2"/>
    <p:sldId id="275" r:id="rId3"/>
    <p:sldId id="276" r:id="rId4"/>
    <p:sldId id="277" r:id="rId5"/>
    <p:sldId id="278" r:id="rId6"/>
    <p:sldId id="287" r:id="rId7"/>
    <p:sldId id="288" r:id="rId8"/>
    <p:sldId id="280" r:id="rId9"/>
    <p:sldId id="281" r:id="rId10"/>
    <p:sldId id="282" r:id="rId11"/>
    <p:sldId id="289" r:id="rId12"/>
    <p:sldId id="283" r:id="rId13"/>
    <p:sldId id="284" r:id="rId14"/>
    <p:sldId id="286" r:id="rId15"/>
    <p:sldId id="27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73" autoAdjust="0"/>
    <p:restoredTop sz="94613"/>
  </p:normalViewPr>
  <p:slideViewPr>
    <p:cSldViewPr snapToGrid="0" snapToObjects="1">
      <p:cViewPr>
        <p:scale>
          <a:sx n="114" d="100"/>
          <a:sy n="114" d="100"/>
        </p:scale>
        <p:origin x="-147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7/22/2018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‹N›</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‹N›</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34322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15</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92DB9D-3836-144E-BB56-D5DB1366D949}" type="datetime1">
              <a:rPr lang="en-US" smtClean="0"/>
              <a:t>7/22/2018</a:t>
            </a:fld>
            <a:endParaRPr lang="en-US"/>
          </a:p>
        </p:txBody>
      </p:sp>
      <p:sp>
        <p:nvSpPr>
          <p:cNvPr id="5" name="Footer Placeholder 4"/>
          <p:cNvSpPr>
            <a:spLocks noGrp="1"/>
          </p:cNvSpPr>
          <p:nvPr>
            <p:ph type="ftr" sz="quarter" idx="11"/>
          </p:nvPr>
        </p:nvSpPr>
        <p:spPr/>
        <p:txBody>
          <a:bodyPr/>
          <a:lstStyle/>
          <a:p>
            <a:r>
              <a:rPr lang="en-US" smtClean="0"/>
              <a:t>© 2015 EV3Lessons.com, Last edit 4/5/2015</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‹N›</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smtClean="0">
                <a:solidFill>
                  <a:schemeClr val="bg1"/>
                </a:solidFill>
              </a:rPr>
              <a:t>ADVANCED EV3 PROGRAMMING LESSON</a:t>
            </a:r>
            <a:endParaRPr lang="en-US" sz="3600" dirty="0">
              <a:solidFill>
                <a:schemeClr val="bg1"/>
              </a:solidFill>
            </a:endParaRP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9948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9EF703-95DC-C54F-BAD8-9721DDD85556}" type="datetime1">
              <a:rPr lang="en-US" smtClean="0"/>
              <a:t>7/22/2018</a:t>
            </a:fld>
            <a:endParaRPr lang="en-US"/>
          </a:p>
        </p:txBody>
      </p:sp>
      <p:sp>
        <p:nvSpPr>
          <p:cNvPr id="5" name="Footer Placeholder 4"/>
          <p:cNvSpPr>
            <a:spLocks noGrp="1"/>
          </p:cNvSpPr>
          <p:nvPr>
            <p:ph type="ftr" sz="quarter" idx="11"/>
          </p:nvPr>
        </p:nvSpPr>
        <p:spPr/>
        <p:txBody>
          <a:bodyPr/>
          <a:lstStyle/>
          <a:p>
            <a:r>
              <a:rPr lang="en-US" smtClean="0"/>
              <a:t>© 2015 EV3Lessons.com, Last edit 4/5/2015</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‹N›</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smtClean="0"/>
              <a:t>Click to edit Master title style</a:t>
            </a:r>
            <a:endParaRPr/>
          </a:p>
        </p:txBody>
      </p:sp>
    </p:spTree>
    <p:extLst>
      <p:ext uri="{BB962C8B-B14F-4D97-AF65-F5344CB8AC3E}">
        <p14:creationId xmlns:p14="http://schemas.microsoft.com/office/powerpoint/2010/main" val="16903957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87CB98E-6D46-0A49-9A0E-92D4EBAAC09F}" type="datetime1">
              <a:rPr lang="en-US" smtClean="0"/>
              <a:t>7/22/2018</a:t>
            </a:fld>
            <a:endParaRPr lang="en-US"/>
          </a:p>
        </p:txBody>
      </p:sp>
      <p:sp>
        <p:nvSpPr>
          <p:cNvPr id="5" name="Footer Placeholder 4"/>
          <p:cNvSpPr>
            <a:spLocks noGrp="1"/>
          </p:cNvSpPr>
          <p:nvPr>
            <p:ph type="ftr" sz="quarter" idx="11"/>
          </p:nvPr>
        </p:nvSpPr>
        <p:spPr/>
        <p:txBody>
          <a:bodyPr/>
          <a:lstStyle/>
          <a:p>
            <a:r>
              <a:rPr lang="en-US" smtClean="0"/>
              <a:t>© 2015 EV3Lessons.com, Last edit 4/5/2015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966879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smtClean="0"/>
              <a:t>Click to edit Master title style</a:t>
            </a:r>
            <a:endParaRPr lang="en-US"/>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24D3B61A-AE22-2A48-9016-457AD10A335B}" type="datetime1">
              <a:rPr lang="en-US" smtClean="0"/>
              <a:t>7/22/2018</a:t>
            </a:fld>
            <a:endParaRPr lang="en-US" dirty="0"/>
          </a:p>
        </p:txBody>
      </p:sp>
      <p:sp>
        <p:nvSpPr>
          <p:cNvPr id="5" name="Footer Placeholder 4"/>
          <p:cNvSpPr>
            <a:spLocks noGrp="1"/>
          </p:cNvSpPr>
          <p:nvPr>
            <p:ph type="ftr" sz="quarter" idx="11"/>
          </p:nvPr>
        </p:nvSpPr>
        <p:spPr/>
        <p:txBody>
          <a:bodyPr/>
          <a:lstStyle/>
          <a:p>
            <a:r>
              <a:rPr lang="en-US" smtClean="0"/>
              <a:t>© 2015 EV3Lessons.com, Last edit 4/5/2015</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t>‹N›</a:t>
            </a:fld>
            <a:endParaRPr lang="en-US"/>
          </a:p>
        </p:txBody>
      </p:sp>
    </p:spTree>
    <p:extLst>
      <p:ext uri="{BB962C8B-B14F-4D97-AF65-F5344CB8AC3E}">
        <p14:creationId xmlns:p14="http://schemas.microsoft.com/office/powerpoint/2010/main" val="769972947"/>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6479D18-8B0C-8648-AE1D-C4ED1CEBE4D2}" type="datetime1">
              <a:rPr lang="en-US" smtClean="0"/>
              <a:t>7/22/2018</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‹N›</a:t>
            </a:fld>
            <a:endParaRPr lang="en-US"/>
          </a:p>
        </p:txBody>
      </p:sp>
      <p:sp>
        <p:nvSpPr>
          <p:cNvPr id="11" name="Rectangle 1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88634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mtClean="0"/>
              <a:t>Click to edit Master title style</a:t>
            </a:r>
            <a:endParaRPr lang="en-US"/>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A52F04A-391E-1C45-A782-74E0EE146930}" type="datetime1">
              <a:rPr lang="en-US" smtClean="0"/>
              <a:t>7/22/2018</a:t>
            </a:fld>
            <a:endParaRPr lang="en-US"/>
          </a:p>
        </p:txBody>
      </p:sp>
      <p:sp>
        <p:nvSpPr>
          <p:cNvPr id="8" name="Footer Placeholder 7"/>
          <p:cNvSpPr>
            <a:spLocks noGrp="1"/>
          </p:cNvSpPr>
          <p:nvPr>
            <p:ph type="ftr" sz="quarter" idx="11"/>
          </p:nvPr>
        </p:nvSpPr>
        <p:spPr/>
        <p:txBody>
          <a:bodyPr/>
          <a:lstStyle/>
          <a:p>
            <a:r>
              <a:rPr lang="en-US" smtClean="0"/>
              <a:t>© 2015 EV3Lessons.com, Last edit 4/5/2015</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8127267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DC09A132-F2B8-5A4C-9719-FA897991C587}" type="datetime1">
              <a:rPr lang="en-US" smtClean="0"/>
              <a:t>7/22/2018</a:t>
            </a:fld>
            <a:endParaRPr lang="en-US"/>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5019376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8CE3EE8C-443C-1449-8A5E-6A8598E133F8}" type="datetime1">
              <a:rPr lang="en-US" smtClean="0"/>
              <a:t>7/22/2018</a:t>
            </a:fld>
            <a:endParaRPr lang="en-US"/>
          </a:p>
        </p:txBody>
      </p:sp>
      <p:sp>
        <p:nvSpPr>
          <p:cNvPr id="5" name="Footer Placeholder 4"/>
          <p:cNvSpPr>
            <a:spLocks noGrp="1"/>
          </p:cNvSpPr>
          <p:nvPr>
            <p:ph type="ftr" sz="quarter" idx="11"/>
          </p:nvPr>
        </p:nvSpPr>
        <p:spPr/>
        <p:txBody>
          <a:bodyPr/>
          <a:lstStyle/>
          <a:p>
            <a:r>
              <a:rPr lang="en-US" smtClean="0"/>
              <a:t>© 2015 EV3Lessons.com, Last edit 4/5/2015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
        <p:nvSpPr>
          <p:cNvPr id="17" name="Title 1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41202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7D83C772-FFFC-4244-B447-9423FACF929D}" type="datetime1">
              <a:rPr lang="en-US" smtClean="0"/>
              <a:t>7/22/2018</a:t>
            </a:fld>
            <a:endParaRPr lang="en-US"/>
          </a:p>
        </p:txBody>
      </p:sp>
      <p:sp>
        <p:nvSpPr>
          <p:cNvPr id="5" name="Footer Placeholder 4"/>
          <p:cNvSpPr>
            <a:spLocks noGrp="1"/>
          </p:cNvSpPr>
          <p:nvPr>
            <p:ph type="ftr" sz="quarter" idx="11"/>
          </p:nvPr>
        </p:nvSpPr>
        <p:spPr/>
        <p:txBody>
          <a:bodyPr/>
          <a:lstStyle/>
          <a:p>
            <a:r>
              <a:rPr lang="en-US" smtClean="0"/>
              <a:t>© 2015 EV3Lessons.com, Last edit 4/5/2015</a:t>
            </a:r>
            <a:endParaRPr lang="en-US"/>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‹N›</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367354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D3B61A-AE22-2A48-9016-457AD10A335B}" type="datetime1">
              <a:rPr lang="en-US" smtClean="0"/>
              <a:t>7/22/2018</a:t>
            </a:fld>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‹N›</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54768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24D3B61A-AE22-2A48-9016-457AD10A335B}" type="datetime1">
              <a:rPr lang="en-US" smtClean="0"/>
              <a:t>7/22/2018</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smtClean="0"/>
              <a:t>© 2015 EV3Lessons.com, Last edit 4/5/2015</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smtClean="0"/>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t>‹N›</a:t>
            </a:fld>
            <a:endParaRPr lang="en-US"/>
          </a:p>
        </p:txBody>
      </p:sp>
    </p:spTree>
    <p:extLst>
      <p:ext uri="{BB962C8B-B14F-4D97-AF65-F5344CB8AC3E}">
        <p14:creationId xmlns:p14="http://schemas.microsoft.com/office/powerpoint/2010/main" val="102483071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timing>
    <p:tnLst>
      <p:par>
        <p:cTn id="1" dur="indefinite" restart="never" nodeType="tmRoot"/>
      </p:par>
    </p:tnLst>
  </p:timing>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png"/><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10.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8.png"/><Relationship Id="rId5" Type="http://schemas.microsoft.com/office/2007/relationships/media" Target="../media/media7.mp4"/><Relationship Id="rId10" Type="http://schemas.openxmlformats.org/officeDocument/2006/relationships/image" Target="../media/image7.png"/><Relationship Id="rId4" Type="http://schemas.openxmlformats.org/officeDocument/2006/relationships/video" Target="../media/media6.mp4"/><Relationship Id="rId9"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Seguire</a:t>
            </a:r>
            <a:r>
              <a:rPr lang="en-US" dirty="0" smtClean="0"/>
              <a:t> </a:t>
            </a:r>
            <a:r>
              <a:rPr lang="en-US" dirty="0" err="1" smtClean="0"/>
              <a:t>una</a:t>
            </a:r>
            <a:r>
              <a:rPr lang="en-US" dirty="0" smtClean="0"/>
              <a:t> </a:t>
            </a:r>
            <a:r>
              <a:rPr lang="en-US" dirty="0" err="1" smtClean="0"/>
              <a:t>linea</a:t>
            </a:r>
            <a:r>
              <a:rPr lang="en-US" dirty="0" smtClean="0"/>
              <a:t>: Da Base a </a:t>
            </a:r>
            <a:r>
              <a:rPr lang="en-US" dirty="0" err="1" smtClean="0"/>
              <a:t>Proporzionale</a:t>
            </a:r>
            <a:endParaRPr lang="en-US" dirty="0"/>
          </a:p>
        </p:txBody>
      </p:sp>
      <p:sp>
        <p:nvSpPr>
          <p:cNvPr id="13" name="Subtitle 12"/>
          <p:cNvSpPr>
            <a:spLocks noGrp="1"/>
          </p:cNvSpPr>
          <p:nvPr>
            <p:ph type="subTitle" idx="1"/>
          </p:nvPr>
        </p:nvSpPr>
        <p:spPr/>
        <p:txBody>
          <a:bodyPr/>
          <a:lstStyle/>
          <a:p>
            <a:r>
              <a:rPr lang="en-US" dirty="0" smtClean="0"/>
              <a:t>By Sanjay and Arvind </a:t>
            </a:r>
            <a:r>
              <a:rPr lang="en-US" dirty="0" err="1" smtClean="0"/>
              <a:t>Seshan</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l="4523" t="17619" r="3095" b="25000"/>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Soluzione</a:t>
            </a:r>
            <a:r>
              <a:rPr lang="en-US" dirty="0" smtClean="0"/>
              <a:t> 3: </a:t>
            </a:r>
            <a:r>
              <a:rPr lang="en-US" dirty="0" err="1" smtClean="0"/>
              <a:t>modalità</a:t>
            </a:r>
            <a:r>
              <a:rPr lang="en-US" dirty="0" smtClean="0"/>
              <a:t> in </a:t>
            </a:r>
            <a:r>
              <a:rPr lang="en-US" dirty="0" err="1" smtClean="0"/>
              <a:t>tre</a:t>
            </a:r>
            <a:r>
              <a:rPr lang="en-US" dirty="0" smtClean="0"/>
              <a:t> </a:t>
            </a:r>
            <a:r>
              <a:rPr lang="en-US" dirty="0" err="1" smtClean="0"/>
              <a:t>fasi</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3" name="Slide Number Placeholder 2"/>
          <p:cNvSpPr>
            <a:spLocks noGrp="1"/>
          </p:cNvSpPr>
          <p:nvPr>
            <p:ph type="sldNum" sz="quarter" idx="12"/>
          </p:nvPr>
        </p:nvSpPr>
        <p:spPr/>
        <p:txBody>
          <a:bodyPr/>
          <a:lstStyle/>
          <a:p>
            <a:fld id="{4382A7F7-08BF-4252-8141-63FB96055BBB}" type="slidenum">
              <a:rPr lang="en-US" smtClean="0"/>
              <a:pPr/>
              <a:t>10</a:t>
            </a:fld>
            <a:endParaRPr lang="en-US"/>
          </a:p>
        </p:txBody>
      </p:sp>
      <p:pic>
        <p:nvPicPr>
          <p:cNvPr id="5" name="Picture 4" descr="Screen Shot 2014-10-05 at 9.47.11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3675" y="1917226"/>
            <a:ext cx="7049713" cy="4519806"/>
          </a:xfrm>
          <a:prstGeom prst="rect">
            <a:avLst/>
          </a:prstGeom>
        </p:spPr>
      </p:pic>
      <p:sp>
        <p:nvSpPr>
          <p:cNvPr id="6" name="CasellaDiTesto 5"/>
          <p:cNvSpPr txBox="1"/>
          <p:nvPr/>
        </p:nvSpPr>
        <p:spPr>
          <a:xfrm>
            <a:off x="1240588" y="2040874"/>
            <a:ext cx="4602069" cy="297517"/>
          </a:xfrm>
          <a:prstGeom prst="rect">
            <a:avLst/>
          </a:prstGeom>
          <a:solidFill>
            <a:schemeClr val="bg1">
              <a:lumMod val="85000"/>
            </a:schemeClr>
          </a:solidFill>
        </p:spPr>
        <p:txBody>
          <a:bodyPr wrap="square" rtlCol="0">
            <a:spAutoFit/>
          </a:bodyPr>
          <a:lstStyle/>
          <a:p>
            <a:pPr>
              <a:lnSpc>
                <a:spcPts val="800"/>
              </a:lnSpc>
            </a:pPr>
            <a:r>
              <a:rPr lang="it-IT" sz="800" dirty="0" smtClean="0"/>
              <a:t>Nota: presentiamo questa modalità perché molte squadre ne parlano e vogliono sapere come scriverne una. La nostra squadra raccomanda di evitarlo e di imparare il controllo proporzionale</a:t>
            </a:r>
            <a:endParaRPr lang="it-IT" sz="800" dirty="0"/>
          </a:p>
        </p:txBody>
      </p:sp>
      <p:sp>
        <p:nvSpPr>
          <p:cNvPr id="7" name="CasellaDiTesto 6"/>
          <p:cNvSpPr txBox="1"/>
          <p:nvPr/>
        </p:nvSpPr>
        <p:spPr>
          <a:xfrm>
            <a:off x="5907973" y="2014528"/>
            <a:ext cx="2078182" cy="605294"/>
          </a:xfrm>
          <a:prstGeom prst="rect">
            <a:avLst/>
          </a:prstGeom>
          <a:solidFill>
            <a:schemeClr val="bg1">
              <a:lumMod val="85000"/>
            </a:schemeClr>
          </a:solidFill>
        </p:spPr>
        <p:txBody>
          <a:bodyPr wrap="square" rtlCol="0">
            <a:spAutoFit/>
          </a:bodyPr>
          <a:lstStyle/>
          <a:p>
            <a:pPr>
              <a:lnSpc>
                <a:spcPts val="800"/>
              </a:lnSpc>
            </a:pPr>
            <a:r>
              <a:rPr lang="it-IT" sz="800" dirty="0"/>
              <a:t>Nota: questo programma usa sensori di colore in modalità luce. Ciò vuol dire che dovrete calibrare il vostro sensore di colore. Potete leggere prima di continuare la lezione sulla calibrazione</a:t>
            </a:r>
          </a:p>
        </p:txBody>
      </p:sp>
      <p:sp>
        <p:nvSpPr>
          <p:cNvPr id="10" name="CasellaDiTesto 9"/>
          <p:cNvSpPr txBox="1"/>
          <p:nvPr/>
        </p:nvSpPr>
        <p:spPr>
          <a:xfrm>
            <a:off x="2280062" y="2428228"/>
            <a:ext cx="3034145" cy="297517"/>
          </a:xfrm>
          <a:prstGeom prst="rect">
            <a:avLst/>
          </a:prstGeom>
          <a:solidFill>
            <a:schemeClr val="bg1">
              <a:lumMod val="85000"/>
            </a:schemeClr>
          </a:solidFill>
        </p:spPr>
        <p:txBody>
          <a:bodyPr wrap="square" rtlCol="0">
            <a:spAutoFit/>
          </a:bodyPr>
          <a:lstStyle/>
          <a:p>
            <a:pPr>
              <a:lnSpc>
                <a:spcPts val="800"/>
              </a:lnSpc>
            </a:pPr>
            <a:r>
              <a:rPr lang="it-IT" sz="800" dirty="0" smtClean="0"/>
              <a:t>Nota: se il vostro motore di destra è nella porta B, questo programma seguirà il lato sinistro della linea e viceversa.</a:t>
            </a:r>
            <a:endParaRPr lang="it-IT" sz="800" dirty="0"/>
          </a:p>
        </p:txBody>
      </p:sp>
      <p:sp>
        <p:nvSpPr>
          <p:cNvPr id="11" name="CasellaDiTesto 10"/>
          <p:cNvSpPr txBox="1"/>
          <p:nvPr/>
        </p:nvSpPr>
        <p:spPr>
          <a:xfrm>
            <a:off x="1240588" y="3093201"/>
            <a:ext cx="1508550" cy="605294"/>
          </a:xfrm>
          <a:prstGeom prst="rect">
            <a:avLst/>
          </a:prstGeom>
          <a:solidFill>
            <a:schemeClr val="bg1">
              <a:lumMod val="85000"/>
            </a:schemeClr>
          </a:solidFill>
        </p:spPr>
        <p:txBody>
          <a:bodyPr wrap="square" rtlCol="0">
            <a:spAutoFit/>
          </a:bodyPr>
          <a:lstStyle/>
          <a:p>
            <a:pPr>
              <a:lnSpc>
                <a:spcPts val="800"/>
              </a:lnSpc>
            </a:pPr>
            <a:r>
              <a:rPr lang="it-IT" sz="800" dirty="0"/>
              <a:t>Nota: </a:t>
            </a:r>
            <a:r>
              <a:rPr lang="it-IT" sz="800" dirty="0" smtClean="0"/>
              <a:t>lo scopo di questo programma è seguire una linea in maniera fluida e terminare dopo il robot ha viaggiato per un certo numero di gradi</a:t>
            </a:r>
            <a:endParaRPr lang="it-IT" sz="800" dirty="0"/>
          </a:p>
        </p:txBody>
      </p:sp>
      <p:sp>
        <p:nvSpPr>
          <p:cNvPr id="12" name="CasellaDiTesto 11"/>
          <p:cNvSpPr txBox="1"/>
          <p:nvPr/>
        </p:nvSpPr>
        <p:spPr>
          <a:xfrm>
            <a:off x="5105131" y="3290744"/>
            <a:ext cx="832528" cy="361637"/>
          </a:xfrm>
          <a:prstGeom prst="rect">
            <a:avLst/>
          </a:prstGeom>
          <a:solidFill>
            <a:schemeClr val="bg1"/>
          </a:solidFill>
        </p:spPr>
        <p:txBody>
          <a:bodyPr wrap="square" rtlCol="0">
            <a:spAutoFit/>
          </a:bodyPr>
          <a:lstStyle/>
          <a:p>
            <a:pPr>
              <a:lnSpc>
                <a:spcPts val="700"/>
              </a:lnSpc>
            </a:pPr>
            <a:r>
              <a:rPr lang="it-IT" sz="800" spc="-50" dirty="0" smtClean="0"/>
              <a:t>Se il robot legge bianco, gira un po’ a destra</a:t>
            </a:r>
            <a:endParaRPr lang="it-IT" sz="800" spc="-50" dirty="0"/>
          </a:p>
        </p:txBody>
      </p:sp>
      <p:sp>
        <p:nvSpPr>
          <p:cNvPr id="13" name="CasellaDiTesto 12"/>
          <p:cNvSpPr txBox="1"/>
          <p:nvPr/>
        </p:nvSpPr>
        <p:spPr>
          <a:xfrm>
            <a:off x="6023488" y="5630361"/>
            <a:ext cx="832528" cy="361637"/>
          </a:xfrm>
          <a:prstGeom prst="rect">
            <a:avLst/>
          </a:prstGeom>
          <a:solidFill>
            <a:schemeClr val="bg1"/>
          </a:solidFill>
        </p:spPr>
        <p:txBody>
          <a:bodyPr wrap="square" rtlCol="0">
            <a:spAutoFit/>
          </a:bodyPr>
          <a:lstStyle/>
          <a:p>
            <a:pPr>
              <a:lnSpc>
                <a:spcPts val="700"/>
              </a:lnSpc>
            </a:pPr>
            <a:r>
              <a:rPr lang="it-IT" sz="800" spc="-50" dirty="0" smtClean="0"/>
              <a:t>Se il robot legge nero, gira un po’ a sinistra</a:t>
            </a:r>
            <a:endParaRPr lang="it-IT" sz="800" spc="-50" dirty="0"/>
          </a:p>
        </p:txBody>
      </p:sp>
      <p:sp>
        <p:nvSpPr>
          <p:cNvPr id="14" name="CasellaDiTesto 13"/>
          <p:cNvSpPr txBox="1"/>
          <p:nvPr/>
        </p:nvSpPr>
        <p:spPr>
          <a:xfrm>
            <a:off x="6023488" y="4547549"/>
            <a:ext cx="832528" cy="366319"/>
          </a:xfrm>
          <a:prstGeom prst="rect">
            <a:avLst/>
          </a:prstGeom>
          <a:solidFill>
            <a:schemeClr val="bg1"/>
          </a:solidFill>
        </p:spPr>
        <p:txBody>
          <a:bodyPr wrap="square" rtlCol="0">
            <a:spAutoFit/>
          </a:bodyPr>
          <a:lstStyle/>
          <a:p>
            <a:pPr>
              <a:lnSpc>
                <a:spcPts val="700"/>
              </a:lnSpc>
            </a:pPr>
            <a:r>
              <a:rPr lang="it-IT" sz="800" spc="-50" dirty="0" smtClean="0"/>
              <a:t>Se il robot legge valori fra 40 e 60, va dritto</a:t>
            </a:r>
            <a:endParaRPr lang="it-IT" sz="800" spc="-50" dirty="0"/>
          </a:p>
        </p:txBody>
      </p:sp>
      <p:sp>
        <p:nvSpPr>
          <p:cNvPr id="15" name="CasellaDiTesto 14"/>
          <p:cNvSpPr txBox="1"/>
          <p:nvPr/>
        </p:nvSpPr>
        <p:spPr>
          <a:xfrm>
            <a:off x="1647434" y="3840966"/>
            <a:ext cx="692008" cy="361637"/>
          </a:xfrm>
          <a:prstGeom prst="rect">
            <a:avLst/>
          </a:prstGeom>
          <a:solidFill>
            <a:schemeClr val="bg1"/>
          </a:solidFill>
        </p:spPr>
        <p:txBody>
          <a:bodyPr wrap="square" rtlCol="0">
            <a:spAutoFit/>
          </a:bodyPr>
          <a:lstStyle/>
          <a:p>
            <a:pPr>
              <a:lnSpc>
                <a:spcPts val="700"/>
              </a:lnSpc>
            </a:pPr>
            <a:r>
              <a:rPr lang="it-IT" sz="800" spc="-50" dirty="0" smtClean="0"/>
              <a:t>Resetta il sensore di rotazione</a:t>
            </a:r>
            <a:endParaRPr lang="it-IT" sz="800" spc="-50" dirty="0"/>
          </a:p>
        </p:txBody>
      </p:sp>
      <p:sp>
        <p:nvSpPr>
          <p:cNvPr id="16" name="CasellaDiTesto 15"/>
          <p:cNvSpPr txBox="1"/>
          <p:nvPr/>
        </p:nvSpPr>
        <p:spPr>
          <a:xfrm>
            <a:off x="1155550" y="4444969"/>
            <a:ext cx="1742029" cy="913070"/>
          </a:xfrm>
          <a:prstGeom prst="rect">
            <a:avLst/>
          </a:prstGeom>
          <a:solidFill>
            <a:schemeClr val="bg1">
              <a:lumMod val="85000"/>
            </a:schemeClr>
          </a:solidFill>
        </p:spPr>
        <p:txBody>
          <a:bodyPr wrap="square" rtlCol="0">
            <a:spAutoFit/>
          </a:bodyPr>
          <a:lstStyle/>
          <a:p>
            <a:pPr>
              <a:lnSpc>
                <a:spcPts val="800"/>
              </a:lnSpc>
            </a:pPr>
            <a:r>
              <a:rPr lang="it-IT" sz="800" dirty="0" smtClean="0"/>
              <a:t>Questo programma è lo stesso di quello precedente eccetto una cosa: se il sensore di luce rileva valori tra 40 e 60, farà partire entrambi i motori alla stessa velocità. Questo programma è più efficiente su una linea dritta perché trae vantaggio dalla terza condizione: andare dritto</a:t>
            </a:r>
            <a:endParaRPr lang="it-IT" sz="800" dirty="0"/>
          </a:p>
        </p:txBody>
      </p:sp>
      <p:sp>
        <p:nvSpPr>
          <p:cNvPr id="17" name="CasellaDiTesto 16"/>
          <p:cNvSpPr txBox="1"/>
          <p:nvPr/>
        </p:nvSpPr>
        <p:spPr>
          <a:xfrm>
            <a:off x="3112999" y="4444969"/>
            <a:ext cx="894923" cy="1015663"/>
          </a:xfrm>
          <a:prstGeom prst="rect">
            <a:avLst/>
          </a:prstGeom>
          <a:solidFill>
            <a:schemeClr val="bg1">
              <a:lumMod val="85000"/>
            </a:schemeClr>
          </a:solidFill>
        </p:spPr>
        <p:txBody>
          <a:bodyPr wrap="square" rtlCol="0">
            <a:spAutoFit/>
          </a:bodyPr>
          <a:lstStyle/>
          <a:p>
            <a:pPr>
              <a:lnSpc>
                <a:spcPts val="800"/>
              </a:lnSpc>
            </a:pPr>
            <a:r>
              <a:rPr lang="it-IT" sz="800" dirty="0" smtClean="0"/>
              <a:t>Questo </a:t>
            </a:r>
            <a:r>
              <a:rPr lang="it-IT" sz="800" dirty="0"/>
              <a:t>è un codice ottimale poiché leggiamo due volte la luce. Ma volevamo assicurarci che tutto il codice fosse visibile per la stampa</a:t>
            </a:r>
          </a:p>
        </p:txBody>
      </p:sp>
      <p:sp>
        <p:nvSpPr>
          <p:cNvPr id="19" name="CasellaDiTesto 18"/>
          <p:cNvSpPr txBox="1"/>
          <p:nvPr/>
        </p:nvSpPr>
        <p:spPr>
          <a:xfrm>
            <a:off x="7310341" y="4404516"/>
            <a:ext cx="894923" cy="1015663"/>
          </a:xfrm>
          <a:prstGeom prst="rect">
            <a:avLst/>
          </a:prstGeom>
          <a:solidFill>
            <a:schemeClr val="bg1">
              <a:lumMod val="85000"/>
            </a:schemeClr>
          </a:solidFill>
        </p:spPr>
        <p:txBody>
          <a:bodyPr wrap="square" rtlCol="0">
            <a:spAutoFit/>
          </a:bodyPr>
          <a:lstStyle/>
          <a:p>
            <a:pPr>
              <a:lnSpc>
                <a:spcPts val="800"/>
              </a:lnSpc>
            </a:pPr>
            <a:r>
              <a:rPr lang="it-IT" sz="800" dirty="0" smtClean="0"/>
              <a:t>Questo programma si fermerà quando il motore si sarà mosso per 1000°. Adattate le condizioni di uscita alle vostre esigenze</a:t>
            </a:r>
            <a:endParaRPr lang="it-IT" sz="800" dirty="0"/>
          </a:p>
        </p:txBody>
      </p:sp>
    </p:spTree>
    <p:extLst>
      <p:ext uri="{BB962C8B-B14F-4D97-AF65-F5344CB8AC3E}">
        <p14:creationId xmlns:p14="http://schemas.microsoft.com/office/powerpoint/2010/main" val="4232649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957" y="2133600"/>
            <a:ext cx="8490294" cy="4303432"/>
          </a:xfrm>
        </p:spPr>
        <p:txBody>
          <a:bodyPr>
            <a:normAutofit fontScale="70000" lnSpcReduction="20000"/>
          </a:bodyPr>
          <a:lstStyle/>
          <a:p>
            <a:pPr marL="0" indent="0">
              <a:buNone/>
            </a:pPr>
            <a:r>
              <a:rPr lang="en-US" dirty="0" err="1" smtClean="0">
                <a:solidFill>
                  <a:srgbClr val="FF0000"/>
                </a:solidFill>
              </a:rPr>
              <a:t>Sfida</a:t>
            </a:r>
            <a:r>
              <a:rPr lang="en-US" dirty="0" smtClean="0">
                <a:solidFill>
                  <a:srgbClr val="FF0000"/>
                </a:solidFill>
              </a:rPr>
              <a:t> 4</a:t>
            </a:r>
            <a:r>
              <a:rPr lang="en-US" dirty="0">
                <a:solidFill>
                  <a:srgbClr val="FF0000"/>
                </a:solidFill>
              </a:rPr>
              <a:t>: </a:t>
            </a:r>
            <a:r>
              <a:rPr lang="en-US" dirty="0" err="1" smtClean="0"/>
              <a:t>siete</a:t>
            </a:r>
            <a:r>
              <a:rPr lang="en-US" dirty="0" smtClean="0"/>
              <a:t> in </a:t>
            </a:r>
            <a:r>
              <a:rPr lang="en-US" dirty="0" err="1" smtClean="0"/>
              <a:t>grado</a:t>
            </a:r>
            <a:r>
              <a:rPr lang="en-US" dirty="0" smtClean="0"/>
              <a:t> di </a:t>
            </a:r>
            <a:r>
              <a:rPr lang="en-US" dirty="0" err="1" smtClean="0"/>
              <a:t>scrivere</a:t>
            </a:r>
            <a:r>
              <a:rPr lang="en-US" dirty="0" smtClean="0"/>
              <a:t> un </a:t>
            </a:r>
            <a:r>
              <a:rPr lang="en-US" dirty="0" err="1" smtClean="0"/>
              <a:t>programma</a:t>
            </a:r>
            <a:r>
              <a:rPr lang="en-US" dirty="0" smtClean="0"/>
              <a:t> </a:t>
            </a:r>
            <a:r>
              <a:rPr lang="en-US" dirty="0" err="1" smtClean="0"/>
              <a:t>che</a:t>
            </a:r>
            <a:r>
              <a:rPr lang="en-US" dirty="0" smtClean="0"/>
              <a:t> </a:t>
            </a:r>
            <a:r>
              <a:rPr lang="en-US" dirty="0" err="1" smtClean="0"/>
              <a:t>segua</a:t>
            </a:r>
            <a:r>
              <a:rPr lang="en-US" dirty="0" smtClean="0"/>
              <a:t> </a:t>
            </a:r>
            <a:r>
              <a:rPr lang="en-US" dirty="0" err="1" smtClean="0"/>
              <a:t>una</a:t>
            </a:r>
            <a:r>
              <a:rPr lang="en-US" dirty="0" smtClean="0"/>
              <a:t> </a:t>
            </a:r>
            <a:r>
              <a:rPr lang="en-US" dirty="0" err="1" smtClean="0"/>
              <a:t>linea</a:t>
            </a:r>
            <a:r>
              <a:rPr lang="en-US" dirty="0" smtClean="0"/>
              <a:t> </a:t>
            </a:r>
            <a:r>
              <a:rPr lang="en-US" dirty="0" err="1" smtClean="0"/>
              <a:t>utilizzando</a:t>
            </a:r>
            <a:r>
              <a:rPr lang="en-US" dirty="0" smtClean="0"/>
              <a:t> </a:t>
            </a:r>
            <a:r>
              <a:rPr lang="en-US" dirty="0" err="1" smtClean="0"/>
              <a:t>il</a:t>
            </a:r>
            <a:r>
              <a:rPr lang="en-US" dirty="0" smtClean="0"/>
              <a:t> </a:t>
            </a:r>
            <a:r>
              <a:rPr lang="en-US" dirty="0" err="1" smtClean="0">
                <a:solidFill>
                  <a:srgbClr val="FF0000"/>
                </a:solidFill>
              </a:rPr>
              <a:t>controllo</a:t>
            </a:r>
            <a:r>
              <a:rPr lang="en-US" dirty="0" smtClean="0">
                <a:solidFill>
                  <a:srgbClr val="FF0000"/>
                </a:solidFill>
              </a:rPr>
              <a:t> </a:t>
            </a:r>
            <a:r>
              <a:rPr lang="en-US" dirty="0" err="1" smtClean="0">
                <a:solidFill>
                  <a:srgbClr val="FF0000"/>
                </a:solidFill>
              </a:rPr>
              <a:t>proporzionale</a:t>
            </a:r>
            <a:r>
              <a:rPr lang="en-US" dirty="0" smtClean="0">
                <a:solidFill>
                  <a:srgbClr val="FF0000"/>
                </a:solidFill>
              </a:rPr>
              <a:t> </a:t>
            </a:r>
            <a:r>
              <a:rPr lang="en-US" dirty="0" smtClean="0"/>
              <a:t>e </a:t>
            </a:r>
            <a:r>
              <a:rPr lang="en-US" dirty="0" err="1" smtClean="0"/>
              <a:t>cambiandolo</a:t>
            </a:r>
            <a:r>
              <a:rPr lang="en-US" dirty="0" smtClean="0"/>
              <a:t> di </a:t>
            </a:r>
            <a:r>
              <a:rPr lang="en-US" dirty="0" err="1" smtClean="0"/>
              <a:t>sterzata</a:t>
            </a:r>
            <a:r>
              <a:rPr lang="en-US" dirty="0" smtClean="0"/>
              <a:t> in </a:t>
            </a:r>
            <a:r>
              <a:rPr lang="en-US" dirty="0" err="1" smtClean="0"/>
              <a:t>funzione</a:t>
            </a:r>
            <a:r>
              <a:rPr lang="en-US" dirty="0" smtClean="0"/>
              <a:t> </a:t>
            </a:r>
            <a:r>
              <a:rPr lang="en-US" dirty="0" err="1" smtClean="0"/>
              <a:t>della</a:t>
            </a:r>
            <a:r>
              <a:rPr lang="en-US" dirty="0" smtClean="0"/>
              <a:t> </a:t>
            </a:r>
            <a:r>
              <a:rPr lang="en-US" dirty="0" err="1" smtClean="0"/>
              <a:t>distanza</a:t>
            </a:r>
            <a:r>
              <a:rPr lang="en-US" dirty="0" smtClean="0"/>
              <a:t> </a:t>
            </a:r>
            <a:r>
              <a:rPr lang="en-US" dirty="0" err="1" smtClean="0"/>
              <a:t>troppo</a:t>
            </a:r>
            <a:r>
              <a:rPr lang="en-US" dirty="0" smtClean="0"/>
              <a:t> </a:t>
            </a:r>
            <a:r>
              <a:rPr lang="en-US" dirty="0" err="1" smtClean="0"/>
              <a:t>dalla</a:t>
            </a:r>
            <a:r>
              <a:rPr lang="en-US" dirty="0" smtClean="0"/>
              <a:t> </a:t>
            </a:r>
            <a:r>
              <a:rPr lang="en-US" dirty="0" err="1" smtClean="0"/>
              <a:t>linea</a:t>
            </a:r>
            <a:r>
              <a:rPr lang="en-US" dirty="0" smtClean="0"/>
              <a:t>?</a:t>
            </a:r>
          </a:p>
          <a:p>
            <a:pPr marL="0" indent="0">
              <a:buNone/>
            </a:pPr>
            <a:r>
              <a:rPr lang="en-US" dirty="0" err="1" smtClean="0"/>
              <a:t>Pseudocodice</a:t>
            </a:r>
            <a:r>
              <a:rPr lang="en-US" dirty="0" smtClean="0"/>
              <a:t>:</a:t>
            </a:r>
          </a:p>
          <a:p>
            <a:pPr marL="457200" indent="-457200">
              <a:buFont typeface="+mj-lt"/>
              <a:buAutoNum type="arabicPeriod"/>
            </a:pPr>
            <a:r>
              <a:rPr lang="en-US" dirty="0" err="1" smtClean="0"/>
              <a:t>Resettare</a:t>
            </a:r>
            <a:r>
              <a:rPr lang="en-US" dirty="0" smtClean="0"/>
              <a:t> </a:t>
            </a:r>
            <a:r>
              <a:rPr lang="en-US" dirty="0" err="1" smtClean="0"/>
              <a:t>il</a:t>
            </a:r>
            <a:r>
              <a:rPr lang="en-US" dirty="0" smtClean="0"/>
              <a:t> </a:t>
            </a:r>
            <a:r>
              <a:rPr lang="en-US" dirty="0" err="1" smtClean="0"/>
              <a:t>sensore</a:t>
            </a:r>
            <a:r>
              <a:rPr lang="en-US" dirty="0" smtClean="0"/>
              <a:t> di </a:t>
            </a:r>
            <a:r>
              <a:rPr lang="en-US" dirty="0" err="1" smtClean="0"/>
              <a:t>rotazione</a:t>
            </a:r>
            <a:r>
              <a:rPr lang="en-US" dirty="0" smtClean="0"/>
              <a:t> (</a:t>
            </a:r>
            <a:r>
              <a:rPr lang="it-IT" dirty="0" smtClean="0"/>
              <a:t>richiesto </a:t>
            </a:r>
            <a:r>
              <a:rPr lang="it-IT" dirty="0"/>
              <a:t>solo per seguire la linea per una distanza totale</a:t>
            </a:r>
            <a:r>
              <a:rPr lang="en-US" dirty="0" smtClean="0"/>
              <a:t>)</a:t>
            </a:r>
          </a:p>
          <a:p>
            <a:pPr marL="457200" indent="-457200">
              <a:buFont typeface="+mj-lt"/>
              <a:buAutoNum type="arabicPeriod"/>
            </a:pPr>
            <a:r>
              <a:rPr lang="en-US" dirty="0" err="1" smtClean="0"/>
              <a:t>Calcolare</a:t>
            </a:r>
            <a:r>
              <a:rPr lang="en-US" dirty="0" smtClean="0"/>
              <a:t> </a:t>
            </a:r>
            <a:r>
              <a:rPr lang="en-US" dirty="0" err="1" smtClean="0"/>
              <a:t>l’errore</a:t>
            </a:r>
            <a:r>
              <a:rPr lang="en-US" dirty="0" smtClean="0"/>
              <a:t> = </a:t>
            </a:r>
            <a:r>
              <a:rPr lang="en-US" dirty="0" err="1" smtClean="0"/>
              <a:t>distanza</a:t>
            </a:r>
            <a:r>
              <a:rPr lang="en-US" dirty="0" smtClean="0"/>
              <a:t> </a:t>
            </a:r>
            <a:r>
              <a:rPr lang="en-US" dirty="0" err="1" smtClean="0"/>
              <a:t>dalla</a:t>
            </a:r>
            <a:r>
              <a:rPr lang="en-US" dirty="0" smtClean="0"/>
              <a:t> </a:t>
            </a:r>
            <a:r>
              <a:rPr lang="en-US" dirty="0" err="1" smtClean="0"/>
              <a:t>linea</a:t>
            </a:r>
            <a:r>
              <a:rPr lang="en-US" dirty="0" smtClean="0"/>
              <a:t> = (</a:t>
            </a:r>
            <a:r>
              <a:rPr lang="en-US" dirty="0" err="1" smtClean="0"/>
              <a:t>lettura</a:t>
            </a:r>
            <a:r>
              <a:rPr lang="en-US" dirty="0" smtClean="0"/>
              <a:t> del </a:t>
            </a:r>
            <a:r>
              <a:rPr lang="en-US" dirty="0" err="1" smtClean="0"/>
              <a:t>sensore</a:t>
            </a:r>
            <a:r>
              <a:rPr lang="en-US" dirty="0" smtClean="0"/>
              <a:t> di </a:t>
            </a:r>
            <a:r>
              <a:rPr lang="en-US" dirty="0" err="1" smtClean="0"/>
              <a:t>colore</a:t>
            </a:r>
            <a:r>
              <a:rPr lang="en-US" dirty="0" smtClean="0"/>
              <a:t> – Target di </a:t>
            </a:r>
            <a:r>
              <a:rPr lang="en-US" dirty="0" err="1" smtClean="0"/>
              <a:t>lettura</a:t>
            </a:r>
            <a:r>
              <a:rPr lang="en-US" dirty="0" smtClean="0"/>
              <a:t>)</a:t>
            </a:r>
          </a:p>
          <a:p>
            <a:pPr marL="457200" indent="-457200">
              <a:buFont typeface="+mj-lt"/>
              <a:buAutoNum type="arabicPeriod"/>
            </a:pPr>
            <a:r>
              <a:rPr lang="en-US" dirty="0" err="1" smtClean="0"/>
              <a:t>Moltiplicare</a:t>
            </a:r>
            <a:r>
              <a:rPr lang="en-US" dirty="0" smtClean="0"/>
              <a:t> </a:t>
            </a:r>
            <a:r>
              <a:rPr lang="en-US" dirty="0" err="1" smtClean="0"/>
              <a:t>l’errore</a:t>
            </a:r>
            <a:r>
              <a:rPr lang="en-US" dirty="0" smtClean="0"/>
              <a:t> per un </a:t>
            </a:r>
            <a:r>
              <a:rPr lang="en-US" dirty="0" err="1" smtClean="0"/>
              <a:t>fattore</a:t>
            </a:r>
            <a:r>
              <a:rPr lang="en-US" dirty="0" smtClean="0"/>
              <a:t> di </a:t>
            </a:r>
            <a:r>
              <a:rPr lang="en-US" dirty="0" err="1" smtClean="0"/>
              <a:t>correzione</a:t>
            </a:r>
            <a:r>
              <a:rPr lang="en-US" dirty="0" smtClean="0"/>
              <a:t> per </a:t>
            </a:r>
            <a:r>
              <a:rPr lang="en-US" dirty="0" err="1" smtClean="0"/>
              <a:t>determinare</a:t>
            </a:r>
            <a:r>
              <a:rPr lang="en-US" dirty="0" smtClean="0"/>
              <a:t> </a:t>
            </a:r>
            <a:r>
              <a:rPr lang="en-US" dirty="0" err="1" smtClean="0"/>
              <a:t>il</a:t>
            </a:r>
            <a:r>
              <a:rPr lang="en-US" dirty="0" smtClean="0"/>
              <a:t> </a:t>
            </a:r>
            <a:r>
              <a:rPr lang="en-US" dirty="0" err="1" smtClean="0"/>
              <a:t>valore</a:t>
            </a:r>
            <a:r>
              <a:rPr lang="en-US" dirty="0" smtClean="0"/>
              <a:t> </a:t>
            </a:r>
            <a:r>
              <a:rPr lang="en-US" dirty="0" err="1" smtClean="0"/>
              <a:t>della</a:t>
            </a:r>
            <a:r>
              <a:rPr lang="en-US" dirty="0" smtClean="0"/>
              <a:t> </a:t>
            </a:r>
            <a:r>
              <a:rPr lang="en-US" dirty="0" err="1" smtClean="0"/>
              <a:t>correzione</a:t>
            </a:r>
            <a:r>
              <a:rPr lang="en-US" dirty="0" smtClean="0"/>
              <a:t>. </a:t>
            </a:r>
            <a:r>
              <a:rPr lang="it-IT" dirty="0"/>
              <a:t>Regola il fattore di </a:t>
            </a:r>
            <a:r>
              <a:rPr lang="it-IT" dirty="0" smtClean="0"/>
              <a:t>correzione per </a:t>
            </a:r>
            <a:r>
              <a:rPr lang="it-IT" dirty="0"/>
              <a:t>far sì che il robot segua la linea in modo più fluido</a:t>
            </a:r>
            <a:r>
              <a:rPr lang="en-US" dirty="0" smtClean="0"/>
              <a:t>.</a:t>
            </a:r>
          </a:p>
          <a:p>
            <a:pPr marL="457200" indent="-457200">
              <a:buFont typeface="+mj-lt"/>
              <a:buAutoNum type="arabicPeriod"/>
            </a:pPr>
            <a:r>
              <a:rPr lang="en-US" dirty="0" err="1" smtClean="0"/>
              <a:t>Usare</a:t>
            </a:r>
            <a:r>
              <a:rPr lang="en-US" dirty="0" smtClean="0"/>
              <a:t> </a:t>
            </a:r>
            <a:r>
              <a:rPr lang="en-US" dirty="0" err="1" smtClean="0"/>
              <a:t>il</a:t>
            </a:r>
            <a:r>
              <a:rPr lang="en-US" dirty="0" smtClean="0"/>
              <a:t> </a:t>
            </a:r>
            <a:r>
              <a:rPr lang="en-US" dirty="0" err="1" smtClean="0"/>
              <a:t>valore</a:t>
            </a:r>
            <a:r>
              <a:rPr lang="en-US" dirty="0" smtClean="0"/>
              <a:t> di </a:t>
            </a:r>
            <a:r>
              <a:rPr lang="en-US" dirty="0" err="1" smtClean="0"/>
              <a:t>correzione</a:t>
            </a:r>
            <a:r>
              <a:rPr lang="en-US" dirty="0" smtClean="0"/>
              <a:t> (</a:t>
            </a:r>
            <a:r>
              <a:rPr lang="en-US" dirty="0" err="1" smtClean="0"/>
              <a:t>calcolato</a:t>
            </a:r>
            <a:r>
              <a:rPr lang="en-US" dirty="0" smtClean="0"/>
              <a:t> </a:t>
            </a:r>
            <a:r>
              <a:rPr lang="en-US" dirty="0" err="1" smtClean="0"/>
              <a:t>nel</a:t>
            </a:r>
            <a:r>
              <a:rPr lang="en-US" dirty="0" smtClean="0"/>
              <a:t> </a:t>
            </a:r>
            <a:r>
              <a:rPr lang="en-US" dirty="0" err="1" smtClean="0"/>
              <a:t>passaggio</a:t>
            </a:r>
            <a:r>
              <a:rPr lang="en-US" dirty="0" smtClean="0"/>
              <a:t> 3) per </a:t>
            </a:r>
            <a:r>
              <a:rPr lang="en-US" dirty="0" err="1" smtClean="0"/>
              <a:t>aggiustare</a:t>
            </a:r>
            <a:r>
              <a:rPr lang="en-US" dirty="0" smtClean="0"/>
              <a:t> la </a:t>
            </a:r>
            <a:r>
              <a:rPr lang="en-US" dirty="0" err="1" smtClean="0"/>
              <a:t>sterzato</a:t>
            </a:r>
            <a:r>
              <a:rPr lang="en-US" dirty="0" smtClean="0"/>
              <a:t> per robot verso la </a:t>
            </a:r>
            <a:r>
              <a:rPr lang="en-US" dirty="0" err="1" smtClean="0"/>
              <a:t>linea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11</a:t>
            </a:fld>
            <a:endParaRPr lang="en-US"/>
          </a:p>
        </p:txBody>
      </p:sp>
      <p:sp>
        <p:nvSpPr>
          <p:cNvPr id="2" name="Title 1"/>
          <p:cNvSpPr>
            <a:spLocks noGrp="1"/>
          </p:cNvSpPr>
          <p:nvPr>
            <p:ph type="title"/>
          </p:nvPr>
        </p:nvSpPr>
        <p:spPr/>
        <p:txBody>
          <a:bodyPr>
            <a:normAutofit fontScale="90000"/>
          </a:bodyPr>
          <a:lstStyle/>
          <a:p>
            <a:r>
              <a:rPr lang="en-US" dirty="0" err="1" smtClean="0"/>
              <a:t>Sfida</a:t>
            </a:r>
            <a:r>
              <a:rPr lang="en-US" dirty="0" smtClean="0"/>
              <a:t> 4: </a:t>
            </a:r>
            <a:r>
              <a:rPr lang="en-US" dirty="0" err="1" smtClean="0"/>
              <a:t>utilizzare</a:t>
            </a:r>
            <a:r>
              <a:rPr lang="en-US" dirty="0" smtClean="0"/>
              <a:t> </a:t>
            </a:r>
            <a:r>
              <a:rPr lang="en-US" dirty="0" err="1" smtClean="0"/>
              <a:t>il</a:t>
            </a:r>
            <a:r>
              <a:rPr lang="en-US" dirty="0" smtClean="0"/>
              <a:t> </a:t>
            </a:r>
            <a:r>
              <a:rPr lang="en-US" dirty="0" err="1" smtClean="0"/>
              <a:t>controllo</a:t>
            </a:r>
            <a:r>
              <a:rPr lang="en-US" dirty="0" smtClean="0"/>
              <a:t> </a:t>
            </a:r>
            <a:r>
              <a:rPr lang="en-US" dirty="0" err="1" smtClean="0"/>
              <a:t>proporzionale</a:t>
            </a:r>
            <a:endParaRPr lang="en-US" dirty="0"/>
          </a:p>
        </p:txBody>
      </p:sp>
    </p:spTree>
    <p:extLst>
      <p:ext uri="{BB962C8B-B14F-4D97-AF65-F5344CB8AC3E}">
        <p14:creationId xmlns:p14="http://schemas.microsoft.com/office/powerpoint/2010/main" val="1636808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Soluzione</a:t>
            </a:r>
            <a:r>
              <a:rPr lang="en-US" dirty="0" smtClean="0"/>
              <a:t>: </a:t>
            </a:r>
            <a:r>
              <a:rPr lang="en-US" dirty="0" err="1" smtClean="0"/>
              <a:t>seguire</a:t>
            </a:r>
            <a:r>
              <a:rPr lang="en-US" dirty="0" smtClean="0"/>
              <a:t> </a:t>
            </a:r>
            <a:r>
              <a:rPr lang="en-US" dirty="0" err="1" smtClean="0"/>
              <a:t>una</a:t>
            </a:r>
            <a:r>
              <a:rPr lang="en-US" dirty="0" smtClean="0"/>
              <a:t> </a:t>
            </a:r>
            <a:r>
              <a:rPr lang="en-US" dirty="0" err="1" smtClean="0"/>
              <a:t>linea</a:t>
            </a:r>
            <a:r>
              <a:rPr lang="en-US" dirty="0" smtClean="0"/>
              <a:t> con </a:t>
            </a:r>
            <a:r>
              <a:rPr lang="en-US" dirty="0" err="1" smtClean="0"/>
              <a:t>controllo</a:t>
            </a:r>
            <a:r>
              <a:rPr lang="en-US" dirty="0" smtClean="0"/>
              <a:t> </a:t>
            </a:r>
            <a:r>
              <a:rPr lang="en-US" dirty="0" err="1" smtClean="0"/>
              <a:t>proporzionale</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pPr/>
              <a:t>12</a:t>
            </a:fld>
            <a:endParaRPr lang="en-US"/>
          </a:p>
        </p:txBody>
      </p:sp>
      <p:pic>
        <p:nvPicPr>
          <p:cNvPr id="3" name="Picture 2" descr="Screen Shot 2014-10-18 at 4.44.29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164" y="2011088"/>
            <a:ext cx="8840497" cy="4442878"/>
          </a:xfrm>
          <a:prstGeom prst="rect">
            <a:avLst/>
          </a:prstGeom>
        </p:spPr>
      </p:pic>
      <p:sp>
        <p:nvSpPr>
          <p:cNvPr id="5" name="CasellaDiTesto 4"/>
          <p:cNvSpPr txBox="1"/>
          <p:nvPr/>
        </p:nvSpPr>
        <p:spPr>
          <a:xfrm>
            <a:off x="345487" y="2123910"/>
            <a:ext cx="1022609" cy="1823576"/>
          </a:xfrm>
          <a:prstGeom prst="rect">
            <a:avLst/>
          </a:prstGeom>
          <a:solidFill>
            <a:schemeClr val="bg1">
              <a:lumMod val="85000"/>
            </a:schemeClr>
          </a:solidFill>
        </p:spPr>
        <p:txBody>
          <a:bodyPr wrap="square" rtlCol="0">
            <a:spAutoFit/>
          </a:bodyPr>
          <a:lstStyle/>
          <a:p>
            <a:pPr>
              <a:lnSpc>
                <a:spcPts val="900"/>
              </a:lnSpc>
            </a:pPr>
            <a:r>
              <a:rPr lang="it-IT" sz="1000" dirty="0" smtClean="0"/>
              <a:t>Nota: questo programma usa sensori di colore in modalità luce. Ciò vuol dire che dovrete calibrare il vostro sensore di colore. Potete leggere prima di continuare la lezione sulla calibrazione</a:t>
            </a:r>
            <a:endParaRPr lang="it-IT" sz="1000" dirty="0"/>
          </a:p>
        </p:txBody>
      </p:sp>
      <p:sp>
        <p:nvSpPr>
          <p:cNvPr id="7" name="CasellaDiTesto 6"/>
          <p:cNvSpPr txBox="1"/>
          <p:nvPr/>
        </p:nvSpPr>
        <p:spPr>
          <a:xfrm>
            <a:off x="1427476" y="1946763"/>
            <a:ext cx="6150304" cy="733534"/>
          </a:xfrm>
          <a:prstGeom prst="rect">
            <a:avLst/>
          </a:prstGeom>
          <a:solidFill>
            <a:schemeClr val="bg1">
              <a:lumMod val="85000"/>
            </a:schemeClr>
          </a:solidFill>
        </p:spPr>
        <p:txBody>
          <a:bodyPr wrap="square" rtlCol="0">
            <a:spAutoFit/>
          </a:bodyPr>
          <a:lstStyle/>
          <a:p>
            <a:pPr>
              <a:lnSpc>
                <a:spcPts val="1000"/>
              </a:lnSpc>
            </a:pPr>
            <a:r>
              <a:rPr lang="it-IT" sz="1000" dirty="0" smtClean="0"/>
              <a:t>Raccomandiamo alle vostre squadre di utilizzare una modalità con controllo proporzionale simile a questa. Sarà la più morbida fra le quattro studiate in questa lezione. Ci sono anche migliori programmazioni per seguire una linea (che utilizzano il controllo PID), ma una programmazione che utilizzi solo la P (proporzionale) è già un grande punto di partenza. Una programmazione come il controllo proporzionale cambia l’angolo della sterzata in base a quanto si trova lontano dalla linea il robot.</a:t>
            </a:r>
            <a:endParaRPr lang="it-IT" sz="1000" dirty="0"/>
          </a:p>
        </p:txBody>
      </p:sp>
      <p:sp>
        <p:nvSpPr>
          <p:cNvPr id="8" name="CasellaDiTesto 7"/>
          <p:cNvSpPr txBox="1"/>
          <p:nvPr/>
        </p:nvSpPr>
        <p:spPr>
          <a:xfrm>
            <a:off x="1957561" y="3273704"/>
            <a:ext cx="6408000" cy="605294"/>
          </a:xfrm>
          <a:prstGeom prst="rect">
            <a:avLst/>
          </a:prstGeom>
          <a:solidFill>
            <a:schemeClr val="bg1">
              <a:lumMod val="85000"/>
            </a:schemeClr>
          </a:solidFill>
        </p:spPr>
        <p:txBody>
          <a:bodyPr wrap="square" rtlCol="0">
            <a:spAutoFit/>
          </a:bodyPr>
          <a:lstStyle/>
          <a:p>
            <a:pPr>
              <a:lnSpc>
                <a:spcPts val="1000"/>
              </a:lnSpc>
            </a:pPr>
            <a:r>
              <a:rPr lang="it-IT" sz="1000" dirty="0" smtClean="0"/>
              <a:t>Qualunque programma proporzionale deve avere due parti. Parte prima: calcolo dell’errore  (in questo caso, quanto il robot è lontano dalla linea). Parte due: calcolo di una correzione che sia proporzionale all’errore (in questo caso di quanto bisogna sterzare). Potete utilizzare il controllo proporzionale alla stessa maniera in altre situazioni. Funziona davvero bene!</a:t>
            </a:r>
            <a:endParaRPr lang="it-IT" sz="1000" dirty="0"/>
          </a:p>
        </p:txBody>
      </p:sp>
      <p:sp>
        <p:nvSpPr>
          <p:cNvPr id="9" name="CasellaDiTesto 8"/>
          <p:cNvSpPr txBox="1"/>
          <p:nvPr/>
        </p:nvSpPr>
        <p:spPr>
          <a:xfrm>
            <a:off x="409699" y="4771219"/>
            <a:ext cx="999084" cy="1708160"/>
          </a:xfrm>
          <a:prstGeom prst="rect">
            <a:avLst/>
          </a:prstGeom>
          <a:solidFill>
            <a:schemeClr val="bg1">
              <a:lumMod val="85000"/>
            </a:schemeClr>
          </a:solidFill>
        </p:spPr>
        <p:txBody>
          <a:bodyPr wrap="square" rtlCol="0">
            <a:spAutoFit/>
          </a:bodyPr>
          <a:lstStyle/>
          <a:p>
            <a:pPr>
              <a:lnSpc>
                <a:spcPts val="900"/>
              </a:lnSpc>
            </a:pPr>
            <a:r>
              <a:rPr lang="it-IT" sz="1000" dirty="0" smtClean="0"/>
              <a:t>Nota: non avete bisogno di utilizzare un blocco costante con un collegamento di dati. Lo abbiamo fatto solo per farvi capire che moltiplichiamo per una costante di nostra scelta</a:t>
            </a:r>
            <a:endParaRPr lang="it-IT" sz="1000" dirty="0"/>
          </a:p>
        </p:txBody>
      </p:sp>
      <p:sp>
        <p:nvSpPr>
          <p:cNvPr id="10" name="CasellaDiTesto 9"/>
          <p:cNvSpPr txBox="1"/>
          <p:nvPr/>
        </p:nvSpPr>
        <p:spPr>
          <a:xfrm>
            <a:off x="1894996" y="4974704"/>
            <a:ext cx="2510750" cy="1246495"/>
          </a:xfrm>
          <a:prstGeom prst="rect">
            <a:avLst/>
          </a:prstGeom>
          <a:solidFill>
            <a:schemeClr val="bg1">
              <a:lumMod val="85000"/>
            </a:schemeClr>
          </a:solidFill>
        </p:spPr>
        <p:txBody>
          <a:bodyPr wrap="square" rtlCol="0">
            <a:spAutoFit/>
          </a:bodyPr>
          <a:lstStyle/>
          <a:p>
            <a:pPr>
              <a:lnSpc>
                <a:spcPts val="900"/>
              </a:lnSpc>
            </a:pPr>
            <a:r>
              <a:rPr lang="it-IT" sz="900" dirty="0" smtClean="0"/>
              <a:t>Parte uno: calcolo dell’errore</a:t>
            </a:r>
          </a:p>
          <a:p>
            <a:pPr>
              <a:lnSpc>
                <a:spcPts val="900"/>
              </a:lnSpc>
            </a:pPr>
            <a:r>
              <a:rPr lang="it-IT" sz="900" dirty="0" smtClean="0"/>
              <a:t>-Il nostro scopo è trovarci al bordo della linea (lettura del sensore = 50). Il blocco matematico d’altro calcolo quanto è lontano il robot dal nostro target di 50.</a:t>
            </a:r>
          </a:p>
          <a:p>
            <a:pPr>
              <a:lnSpc>
                <a:spcPts val="900"/>
              </a:lnSpc>
            </a:pPr>
            <a:r>
              <a:rPr lang="it-IT" sz="900" dirty="0" smtClean="0"/>
              <a:t>-Il blocco costante in alto è il nostro target. Potete cambiarlo per differenti tipi di linea.</a:t>
            </a:r>
          </a:p>
          <a:p>
            <a:pPr>
              <a:lnSpc>
                <a:spcPts val="900"/>
              </a:lnSpc>
            </a:pPr>
            <a:r>
              <a:rPr lang="it-IT" sz="900" dirty="0" smtClean="0"/>
              <a:t>-notate che nel peggiore dei casi, il vostro sensore leggerà 0 o 100  (lontano dalla linea!!). Questo darà un errore di +50 o -50</a:t>
            </a:r>
            <a:endParaRPr lang="it-IT" sz="1000" dirty="0"/>
          </a:p>
        </p:txBody>
      </p:sp>
      <p:sp>
        <p:nvSpPr>
          <p:cNvPr id="11" name="CasellaDiTesto 10"/>
          <p:cNvSpPr txBox="1"/>
          <p:nvPr/>
        </p:nvSpPr>
        <p:spPr>
          <a:xfrm>
            <a:off x="5047012" y="4974704"/>
            <a:ext cx="2477326" cy="1131079"/>
          </a:xfrm>
          <a:prstGeom prst="rect">
            <a:avLst/>
          </a:prstGeom>
          <a:solidFill>
            <a:schemeClr val="bg1">
              <a:lumMod val="85000"/>
            </a:schemeClr>
          </a:solidFill>
        </p:spPr>
        <p:txBody>
          <a:bodyPr wrap="square" rtlCol="0">
            <a:spAutoFit/>
          </a:bodyPr>
          <a:lstStyle/>
          <a:p>
            <a:pPr>
              <a:lnSpc>
                <a:spcPts val="900"/>
              </a:lnSpc>
            </a:pPr>
            <a:r>
              <a:rPr lang="it-IT" sz="900" dirty="0" smtClean="0"/>
              <a:t>Parte due: calcolo e applicazione della correzione</a:t>
            </a:r>
          </a:p>
          <a:p>
            <a:pPr>
              <a:lnSpc>
                <a:spcPts val="900"/>
              </a:lnSpc>
            </a:pPr>
            <a:r>
              <a:rPr lang="it-IT" sz="900" dirty="0" smtClean="0"/>
              <a:t>-moltiplichiamo l’errore calcolato in precedenza per 0,7 per determinare il valore della sterzata.</a:t>
            </a:r>
          </a:p>
          <a:p>
            <a:pPr>
              <a:lnSpc>
                <a:spcPts val="900"/>
              </a:lnSpc>
            </a:pPr>
            <a:r>
              <a:rPr lang="it-IT" sz="900" dirty="0" smtClean="0"/>
              <a:t>-Abbiamo scelto questo valore (minore di uno) perché in caso di errore (+50 o -50), il blocco sterzata riceverà un valore di +35 o -35 che è già una sterzata abbastanza marcata.</a:t>
            </a:r>
          </a:p>
          <a:p>
            <a:pPr>
              <a:lnSpc>
                <a:spcPts val="900"/>
              </a:lnSpc>
            </a:pPr>
            <a:r>
              <a:rPr lang="it-IT" sz="900" dirty="0" smtClean="0"/>
              <a:t>-Potete aggiustare questo valore secondo le vostre necessità.</a:t>
            </a:r>
            <a:endParaRPr lang="it-IT" sz="1000" dirty="0"/>
          </a:p>
        </p:txBody>
      </p:sp>
      <p:sp>
        <p:nvSpPr>
          <p:cNvPr id="12" name="CasellaDiTesto 11"/>
          <p:cNvSpPr txBox="1"/>
          <p:nvPr/>
        </p:nvSpPr>
        <p:spPr>
          <a:xfrm>
            <a:off x="7950530" y="4955649"/>
            <a:ext cx="760021" cy="900246"/>
          </a:xfrm>
          <a:prstGeom prst="rect">
            <a:avLst/>
          </a:prstGeom>
          <a:solidFill>
            <a:schemeClr val="bg1">
              <a:lumMod val="85000"/>
            </a:schemeClr>
          </a:solidFill>
        </p:spPr>
        <p:txBody>
          <a:bodyPr wrap="square" rtlCol="0">
            <a:spAutoFit/>
          </a:bodyPr>
          <a:lstStyle/>
          <a:p>
            <a:pPr>
              <a:lnSpc>
                <a:spcPts val="900"/>
              </a:lnSpc>
            </a:pPr>
            <a:r>
              <a:rPr lang="it-IT" sz="900" dirty="0" smtClean="0"/>
              <a:t>Questo esempio finisce dopo 1000°. Adattatelo alle vostre esigenze</a:t>
            </a:r>
            <a:endParaRPr lang="it-IT" sz="1000" dirty="0"/>
          </a:p>
        </p:txBody>
      </p:sp>
    </p:spTree>
    <p:extLst>
      <p:ext uri="{BB962C8B-B14F-4D97-AF65-F5344CB8AC3E}">
        <p14:creationId xmlns:p14="http://schemas.microsoft.com/office/powerpoint/2010/main" val="465414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Avrete</a:t>
            </a:r>
            <a:r>
              <a:rPr lang="en-US" dirty="0" smtClean="0"/>
              <a:t> </a:t>
            </a:r>
            <a:r>
              <a:rPr lang="en-US" dirty="0" err="1" smtClean="0"/>
              <a:t>migliori</a:t>
            </a:r>
            <a:r>
              <a:rPr lang="en-US" dirty="0" smtClean="0"/>
              <a:t> </a:t>
            </a:r>
            <a:r>
              <a:rPr lang="en-US" dirty="0" err="1" smtClean="0"/>
              <a:t>risultati</a:t>
            </a:r>
            <a:endParaRPr lang="en-US" dirty="0" smtClean="0"/>
          </a:p>
          <a:p>
            <a:r>
              <a:rPr lang="en-US" dirty="0" smtClean="0"/>
              <a:t>….se </a:t>
            </a:r>
            <a:r>
              <a:rPr lang="en-US" dirty="0" err="1" smtClean="0"/>
              <a:t>il</a:t>
            </a:r>
            <a:r>
              <a:rPr lang="en-US" dirty="0" smtClean="0"/>
              <a:t> </a:t>
            </a:r>
            <a:r>
              <a:rPr lang="en-US" dirty="0" err="1" smtClean="0"/>
              <a:t>vostro</a:t>
            </a:r>
            <a:r>
              <a:rPr lang="en-US" dirty="0" smtClean="0"/>
              <a:t> </a:t>
            </a:r>
            <a:r>
              <a:rPr lang="en-US" dirty="0" err="1" smtClean="0"/>
              <a:t>senso</a:t>
            </a:r>
            <a:r>
              <a:rPr lang="en-US" dirty="0" smtClean="0"/>
              <a:t> di </a:t>
            </a:r>
            <a:r>
              <a:rPr lang="en-US" dirty="0" err="1" smtClean="0"/>
              <a:t>colore</a:t>
            </a:r>
            <a:r>
              <a:rPr lang="en-US" dirty="0" smtClean="0"/>
              <a:t> è </a:t>
            </a:r>
            <a:r>
              <a:rPr lang="en-US" dirty="0" err="1" smtClean="0"/>
              <a:t>più</a:t>
            </a:r>
            <a:r>
              <a:rPr lang="en-US" dirty="0" smtClean="0"/>
              <a:t> </a:t>
            </a:r>
            <a:r>
              <a:rPr lang="en-US" dirty="0" err="1" smtClean="0"/>
              <a:t>vicino</a:t>
            </a:r>
            <a:r>
              <a:rPr lang="en-US" dirty="0" smtClean="0"/>
              <a:t> al </a:t>
            </a:r>
            <a:r>
              <a:rPr lang="en-US" dirty="0" err="1" smtClean="0"/>
              <a:t>pavimento</a:t>
            </a:r>
            <a:endParaRPr lang="en-US" dirty="0" smtClean="0"/>
          </a:p>
          <a:p>
            <a:r>
              <a:rPr lang="en-US" dirty="0" smtClean="0"/>
              <a:t> ….</a:t>
            </a:r>
            <a:r>
              <a:rPr lang="en-US" dirty="0" err="1" smtClean="0"/>
              <a:t>ricordate</a:t>
            </a:r>
            <a:r>
              <a:rPr lang="en-US" dirty="0" smtClean="0"/>
              <a:t> di </a:t>
            </a:r>
            <a:r>
              <a:rPr lang="en-US" dirty="0" err="1" smtClean="0"/>
              <a:t>calibrare</a:t>
            </a:r>
            <a:endParaRPr lang="en-US" dirty="0" smtClean="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pPr/>
              <a:t>13</a:t>
            </a:fld>
            <a:endParaRPr lang="en-US"/>
          </a:p>
        </p:txBody>
      </p:sp>
      <p:sp>
        <p:nvSpPr>
          <p:cNvPr id="2" name="Title 1"/>
          <p:cNvSpPr>
            <a:spLocks noGrp="1"/>
          </p:cNvSpPr>
          <p:nvPr>
            <p:ph type="title"/>
          </p:nvPr>
        </p:nvSpPr>
        <p:spPr/>
        <p:txBody>
          <a:bodyPr/>
          <a:lstStyle/>
          <a:p>
            <a:r>
              <a:rPr lang="en-US" dirty="0" err="1" smtClean="0"/>
              <a:t>Consigli</a:t>
            </a:r>
            <a:endParaRPr lang="en-US" dirty="0"/>
          </a:p>
        </p:txBody>
      </p:sp>
    </p:spTree>
    <p:extLst>
      <p:ext uri="{BB962C8B-B14F-4D97-AF65-F5344CB8AC3E}">
        <p14:creationId xmlns:p14="http://schemas.microsoft.com/office/powerpoint/2010/main" val="16401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14</a:t>
            </a:fld>
            <a:endParaRPr lang="en-US"/>
          </a:p>
        </p:txBody>
      </p:sp>
      <p:sp>
        <p:nvSpPr>
          <p:cNvPr id="2" name="Title 1"/>
          <p:cNvSpPr>
            <a:spLocks noGrp="1"/>
          </p:cNvSpPr>
          <p:nvPr>
            <p:ph type="title"/>
          </p:nvPr>
        </p:nvSpPr>
        <p:spPr/>
        <p:txBody>
          <a:bodyPr/>
          <a:lstStyle/>
          <a:p>
            <a:r>
              <a:rPr lang="en-US" dirty="0" err="1" smtClean="0"/>
              <a:t>Guida</a:t>
            </a:r>
            <a:r>
              <a:rPr lang="en-US" dirty="0" smtClean="0"/>
              <a:t> </a:t>
            </a:r>
            <a:r>
              <a:rPr lang="en-US" dirty="0" err="1" smtClean="0"/>
              <a:t>alla</a:t>
            </a:r>
            <a:r>
              <a:rPr lang="en-US" dirty="0" smtClean="0"/>
              <a:t> </a:t>
            </a:r>
            <a:r>
              <a:rPr lang="en-US" dirty="0" err="1" smtClean="0"/>
              <a:t>discussione</a:t>
            </a:r>
            <a:endParaRPr lang="en-US" dirty="0"/>
          </a:p>
        </p:txBody>
      </p:sp>
      <p:sp>
        <p:nvSpPr>
          <p:cNvPr id="6" name="TextBox 5"/>
          <p:cNvSpPr txBox="1"/>
          <p:nvPr/>
        </p:nvSpPr>
        <p:spPr>
          <a:xfrm>
            <a:off x="4472610" y="1954753"/>
            <a:ext cx="4230064" cy="1477328"/>
          </a:xfrm>
          <a:prstGeom prst="rect">
            <a:avLst/>
          </a:prstGeom>
          <a:noFill/>
        </p:spPr>
        <p:txBody>
          <a:bodyPr wrap="square" rtlCol="0">
            <a:spAutoFit/>
          </a:bodyPr>
          <a:lstStyle/>
          <a:p>
            <a:pPr algn="ctr"/>
            <a:r>
              <a:rPr lang="en-US" b="1" u="sng" dirty="0" err="1" smtClean="0"/>
              <a:t>Modalità</a:t>
            </a:r>
            <a:r>
              <a:rPr lang="en-US" b="1" u="sng" dirty="0" smtClean="0"/>
              <a:t> “</a:t>
            </a:r>
            <a:r>
              <a:rPr lang="en-US" b="1" u="sng" dirty="0" err="1" smtClean="0"/>
              <a:t>morbida</a:t>
            </a:r>
            <a:endParaRPr lang="en-US" b="1" u="sng" dirty="0" smtClean="0"/>
          </a:p>
          <a:p>
            <a:r>
              <a:rPr lang="en-US" dirty="0" smtClean="0"/>
              <a:t>+</a:t>
            </a:r>
          </a:p>
          <a:p>
            <a:r>
              <a:rPr lang="en-US" dirty="0"/>
              <a:t>+</a:t>
            </a:r>
            <a:endParaRPr lang="en-US" dirty="0" smtClean="0"/>
          </a:p>
          <a:p>
            <a:r>
              <a:rPr lang="en-US" dirty="0" smtClean="0"/>
              <a:t>-</a:t>
            </a:r>
          </a:p>
          <a:p>
            <a:r>
              <a:rPr lang="en-US" dirty="0"/>
              <a:t>-</a:t>
            </a:r>
          </a:p>
        </p:txBody>
      </p:sp>
      <p:sp>
        <p:nvSpPr>
          <p:cNvPr id="7" name="TextBox 6"/>
          <p:cNvSpPr txBox="1"/>
          <p:nvPr/>
        </p:nvSpPr>
        <p:spPr>
          <a:xfrm>
            <a:off x="457198" y="1954753"/>
            <a:ext cx="3684105" cy="1477328"/>
          </a:xfrm>
          <a:prstGeom prst="rect">
            <a:avLst/>
          </a:prstGeom>
          <a:noFill/>
        </p:spPr>
        <p:txBody>
          <a:bodyPr wrap="square" rtlCol="0">
            <a:spAutoFit/>
          </a:bodyPr>
          <a:lstStyle/>
          <a:p>
            <a:pPr algn="ctr"/>
            <a:r>
              <a:rPr lang="en-US" b="1" u="sng" dirty="0" err="1" smtClean="0"/>
              <a:t>Modalità</a:t>
            </a:r>
            <a:r>
              <a:rPr lang="en-US" b="1" u="sng" dirty="0" smtClean="0"/>
              <a:t> </a:t>
            </a:r>
            <a:r>
              <a:rPr lang="en-US" b="1" u="sng" dirty="0" err="1" smtClean="0"/>
              <a:t>semplice</a:t>
            </a:r>
            <a:endParaRPr lang="en-US" b="1" u="sng" dirty="0" smtClean="0"/>
          </a:p>
          <a:p>
            <a:r>
              <a:rPr lang="en-US" dirty="0" smtClean="0"/>
              <a:t>+</a:t>
            </a:r>
          </a:p>
          <a:p>
            <a:r>
              <a:rPr lang="en-US" dirty="0"/>
              <a:t>+</a:t>
            </a:r>
            <a:endParaRPr lang="en-US" dirty="0" smtClean="0"/>
          </a:p>
          <a:p>
            <a:r>
              <a:rPr lang="en-US" dirty="0" smtClean="0"/>
              <a:t>-</a:t>
            </a:r>
          </a:p>
          <a:p>
            <a:r>
              <a:rPr lang="en-US" dirty="0"/>
              <a:t>-</a:t>
            </a:r>
            <a:endParaRPr lang="en-US" dirty="0" smtClean="0"/>
          </a:p>
        </p:txBody>
      </p:sp>
      <p:sp>
        <p:nvSpPr>
          <p:cNvPr id="8" name="TextBox 7"/>
          <p:cNvSpPr txBox="1"/>
          <p:nvPr/>
        </p:nvSpPr>
        <p:spPr>
          <a:xfrm>
            <a:off x="4472610" y="3785657"/>
            <a:ext cx="4230064" cy="1477328"/>
          </a:xfrm>
          <a:prstGeom prst="rect">
            <a:avLst/>
          </a:prstGeom>
          <a:noFill/>
        </p:spPr>
        <p:txBody>
          <a:bodyPr wrap="square" rtlCol="0">
            <a:spAutoFit/>
          </a:bodyPr>
          <a:lstStyle/>
          <a:p>
            <a:pPr algn="ctr"/>
            <a:r>
              <a:rPr lang="en-US" b="1" u="sng" dirty="0" smtClean="0"/>
              <a:t>Con </a:t>
            </a:r>
            <a:r>
              <a:rPr lang="en-US" b="1" u="sng" dirty="0" err="1" smtClean="0"/>
              <a:t>controllo</a:t>
            </a:r>
            <a:r>
              <a:rPr lang="en-US" b="1" u="sng" dirty="0" smtClean="0"/>
              <a:t> </a:t>
            </a:r>
            <a:r>
              <a:rPr lang="en-US" b="1" u="sng" dirty="0" err="1" smtClean="0"/>
              <a:t>proporzionale</a:t>
            </a:r>
            <a:endParaRPr lang="en-US" b="1" u="sng" dirty="0" smtClean="0"/>
          </a:p>
          <a:p>
            <a:r>
              <a:rPr lang="en-US" dirty="0" smtClean="0"/>
              <a:t>+</a:t>
            </a:r>
          </a:p>
          <a:p>
            <a:r>
              <a:rPr lang="en-US" dirty="0"/>
              <a:t>+</a:t>
            </a:r>
            <a:endParaRPr lang="en-US" dirty="0" smtClean="0"/>
          </a:p>
          <a:p>
            <a:r>
              <a:rPr lang="en-US" dirty="0" smtClean="0"/>
              <a:t>-</a:t>
            </a:r>
          </a:p>
          <a:p>
            <a:r>
              <a:rPr lang="en-US" dirty="0"/>
              <a:t>-</a:t>
            </a:r>
          </a:p>
        </p:txBody>
      </p:sp>
      <p:sp>
        <p:nvSpPr>
          <p:cNvPr id="10" name="TextBox 9"/>
          <p:cNvSpPr txBox="1"/>
          <p:nvPr/>
        </p:nvSpPr>
        <p:spPr>
          <a:xfrm>
            <a:off x="457198" y="3827398"/>
            <a:ext cx="3684105" cy="1477328"/>
          </a:xfrm>
          <a:prstGeom prst="rect">
            <a:avLst/>
          </a:prstGeom>
          <a:noFill/>
        </p:spPr>
        <p:txBody>
          <a:bodyPr wrap="square" rtlCol="0">
            <a:spAutoFit/>
          </a:bodyPr>
          <a:lstStyle/>
          <a:p>
            <a:pPr algn="ctr"/>
            <a:r>
              <a:rPr lang="en-US" b="1" u="sng" dirty="0" err="1" smtClean="0"/>
              <a:t>Modalità</a:t>
            </a:r>
            <a:r>
              <a:rPr lang="en-US" b="1" u="sng" dirty="0" smtClean="0"/>
              <a:t> a </a:t>
            </a:r>
            <a:r>
              <a:rPr lang="en-US" b="1" u="sng" dirty="0" err="1" smtClean="0"/>
              <a:t>tre</a:t>
            </a:r>
            <a:r>
              <a:rPr lang="en-US" b="1" u="sng" dirty="0" smtClean="0"/>
              <a:t> </a:t>
            </a:r>
            <a:r>
              <a:rPr lang="en-US" b="1" u="sng" dirty="0" err="1" smtClean="0"/>
              <a:t>fasi</a:t>
            </a:r>
            <a:endParaRPr lang="en-US" b="1" u="sng" dirty="0" smtClean="0"/>
          </a:p>
          <a:p>
            <a:r>
              <a:rPr lang="en-US" dirty="0" smtClean="0"/>
              <a:t>+</a:t>
            </a:r>
          </a:p>
          <a:p>
            <a:r>
              <a:rPr lang="en-US" dirty="0"/>
              <a:t>+</a:t>
            </a:r>
            <a:endParaRPr lang="en-US" dirty="0" smtClean="0"/>
          </a:p>
          <a:p>
            <a:r>
              <a:rPr lang="en-US" dirty="0" smtClean="0"/>
              <a:t>-</a:t>
            </a:r>
          </a:p>
          <a:p>
            <a:r>
              <a:rPr lang="en-US" dirty="0"/>
              <a:t>-</a:t>
            </a:r>
            <a:endParaRPr lang="en-US" dirty="0" smtClean="0"/>
          </a:p>
        </p:txBody>
      </p:sp>
      <p:sp>
        <p:nvSpPr>
          <p:cNvPr id="11" name="TextBox 10"/>
          <p:cNvSpPr txBox="1"/>
          <p:nvPr/>
        </p:nvSpPr>
        <p:spPr>
          <a:xfrm>
            <a:off x="457198" y="5436545"/>
            <a:ext cx="8245476" cy="923330"/>
          </a:xfrm>
          <a:prstGeom prst="rect">
            <a:avLst/>
          </a:prstGeom>
          <a:noFill/>
        </p:spPr>
        <p:txBody>
          <a:bodyPr wrap="square" rtlCol="0">
            <a:spAutoFit/>
          </a:bodyPr>
          <a:lstStyle/>
          <a:p>
            <a:r>
              <a:rPr lang="en-US" dirty="0" err="1" smtClean="0"/>
              <a:t>Riportate</a:t>
            </a:r>
            <a:r>
              <a:rPr lang="en-US" dirty="0" smtClean="0"/>
              <a:t> sotto </a:t>
            </a:r>
            <a:r>
              <a:rPr lang="en-US" dirty="0" err="1" smtClean="0"/>
              <a:t>ogni</a:t>
            </a:r>
            <a:r>
              <a:rPr lang="en-US" dirty="0" smtClean="0"/>
              <a:t> </a:t>
            </a:r>
            <a:r>
              <a:rPr lang="en-US" dirty="0" err="1" smtClean="0"/>
              <a:t>modalità</a:t>
            </a:r>
            <a:r>
              <a:rPr lang="en-US" dirty="0" smtClean="0"/>
              <a:t> </a:t>
            </a:r>
            <a:r>
              <a:rPr lang="en-US" dirty="0" err="1" smtClean="0"/>
              <a:t>gli</a:t>
            </a:r>
            <a:r>
              <a:rPr lang="en-US" dirty="0" smtClean="0"/>
              <a:t> </a:t>
            </a:r>
            <a:r>
              <a:rPr lang="en-US" dirty="0" err="1" smtClean="0"/>
              <a:t>aspetti</a:t>
            </a:r>
            <a:r>
              <a:rPr lang="en-US" dirty="0" smtClean="0"/>
              <a:t> </a:t>
            </a:r>
            <a:r>
              <a:rPr lang="en-US" dirty="0" err="1" smtClean="0"/>
              <a:t>positivi</a:t>
            </a:r>
            <a:r>
              <a:rPr lang="en-US" dirty="0" smtClean="0"/>
              <a:t> e </a:t>
            </a:r>
            <a:r>
              <a:rPr lang="en-US" dirty="0" err="1" smtClean="0"/>
              <a:t>negativi</a:t>
            </a:r>
            <a:r>
              <a:rPr lang="en-US" dirty="0" smtClean="0"/>
              <a:t> per </a:t>
            </a:r>
            <a:r>
              <a:rPr lang="en-US" dirty="0" err="1" smtClean="0"/>
              <a:t>ciascuna</a:t>
            </a:r>
            <a:r>
              <a:rPr lang="en-US" dirty="0" smtClean="0"/>
              <a:t>.  Considerate se la </a:t>
            </a:r>
            <a:r>
              <a:rPr lang="en-US" dirty="0" err="1" smtClean="0"/>
              <a:t>modalità</a:t>
            </a:r>
            <a:r>
              <a:rPr lang="en-US" dirty="0" smtClean="0"/>
              <a:t> </a:t>
            </a:r>
            <a:r>
              <a:rPr lang="en-US" dirty="0" err="1" smtClean="0"/>
              <a:t>scelta</a:t>
            </a:r>
            <a:r>
              <a:rPr lang="en-US" dirty="0" smtClean="0"/>
              <a:t> e </a:t>
            </a:r>
            <a:r>
              <a:rPr lang="en-US" dirty="0" err="1" smtClean="0"/>
              <a:t>migliore</a:t>
            </a:r>
            <a:r>
              <a:rPr lang="en-US" dirty="0" smtClean="0"/>
              <a:t> per </a:t>
            </a:r>
            <a:r>
              <a:rPr lang="en-US" dirty="0" err="1" smtClean="0"/>
              <a:t>linee</a:t>
            </a:r>
            <a:r>
              <a:rPr lang="en-US" dirty="0" smtClean="0"/>
              <a:t> curve o </a:t>
            </a:r>
            <a:r>
              <a:rPr lang="en-US" dirty="0" err="1" smtClean="0"/>
              <a:t>dritte</a:t>
            </a:r>
            <a:r>
              <a:rPr lang="en-US" dirty="0" smtClean="0"/>
              <a:t>.  Considerate se </a:t>
            </a:r>
            <a:r>
              <a:rPr lang="en-US" dirty="0" err="1" smtClean="0"/>
              <a:t>il</a:t>
            </a:r>
            <a:r>
              <a:rPr lang="en-US" dirty="0" smtClean="0"/>
              <a:t> robot </a:t>
            </a:r>
            <a:r>
              <a:rPr lang="en-US" dirty="0" err="1" smtClean="0"/>
              <a:t>ondeggia</a:t>
            </a:r>
            <a:r>
              <a:rPr lang="en-US" dirty="0" smtClean="0"/>
              <a:t> molto.</a:t>
            </a:r>
            <a:endParaRPr lang="en-US" dirty="0"/>
          </a:p>
        </p:txBody>
      </p:sp>
    </p:spTree>
    <p:extLst>
      <p:ext uri="{BB962C8B-B14F-4D97-AF65-F5344CB8AC3E}">
        <p14:creationId xmlns:p14="http://schemas.microsoft.com/office/powerpoint/2010/main" val="466417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284163" y="1818870"/>
            <a:ext cx="8574087" cy="4307294"/>
          </a:xfrm>
        </p:spPr>
        <p:txBody>
          <a:bodyPr/>
          <a:lstStyle/>
          <a:p>
            <a:r>
              <a:rPr lang="en-US" dirty="0" err="1"/>
              <a:t>Questo</a:t>
            </a:r>
            <a:r>
              <a:rPr lang="en-US" dirty="0"/>
              <a:t> tutorial è </a:t>
            </a:r>
            <a:r>
              <a:rPr lang="en-US" dirty="0" err="1"/>
              <a:t>stato</a:t>
            </a:r>
            <a:r>
              <a:rPr lang="en-US" dirty="0"/>
              <a:t> </a:t>
            </a:r>
            <a:r>
              <a:rPr lang="en-US" dirty="0" err="1"/>
              <a:t>creato</a:t>
            </a:r>
            <a:r>
              <a:rPr lang="en-US" dirty="0"/>
              <a:t> da Sanjay </a:t>
            </a:r>
            <a:r>
              <a:rPr lang="en-US" dirty="0" err="1"/>
              <a:t>Seshan</a:t>
            </a:r>
            <a:r>
              <a:rPr lang="en-US" dirty="0"/>
              <a:t> and </a:t>
            </a:r>
            <a:r>
              <a:rPr lang="en-US" dirty="0" err="1"/>
              <a:t>Arvind</a:t>
            </a:r>
            <a:r>
              <a:rPr lang="en-US" dirty="0"/>
              <a:t> </a:t>
            </a:r>
            <a:r>
              <a:rPr lang="en-US" dirty="0" err="1"/>
              <a:t>Seshan</a:t>
            </a:r>
            <a:endParaRPr lang="en-US" dirty="0"/>
          </a:p>
          <a:p>
            <a:r>
              <a:rPr lang="en-US" dirty="0" err="1"/>
              <a:t>Altre</a:t>
            </a:r>
            <a:r>
              <a:rPr lang="en-US" dirty="0"/>
              <a:t> </a:t>
            </a:r>
            <a:r>
              <a:rPr lang="en-US" dirty="0" err="1"/>
              <a:t>lezioni</a:t>
            </a:r>
            <a:r>
              <a:rPr lang="en-US" dirty="0"/>
              <a:t> </a:t>
            </a:r>
            <a:r>
              <a:rPr lang="en-US" dirty="0" err="1"/>
              <a:t>sono</a:t>
            </a:r>
            <a:r>
              <a:rPr lang="en-US" dirty="0"/>
              <a:t> </a:t>
            </a:r>
            <a:r>
              <a:rPr lang="en-US" dirty="0" err="1"/>
              <a:t>disponibili</a:t>
            </a:r>
            <a:r>
              <a:rPr lang="en-US" dirty="0"/>
              <a:t> </a:t>
            </a:r>
            <a:r>
              <a:rPr lang="en-US" dirty="0" err="1"/>
              <a:t>nel</a:t>
            </a:r>
            <a:r>
              <a:rPr lang="en-US" dirty="0"/>
              <a:t> </a:t>
            </a:r>
            <a:r>
              <a:rPr lang="en-US" dirty="0" err="1"/>
              <a:t>sito</a:t>
            </a:r>
            <a:r>
              <a:rPr lang="en-US" dirty="0"/>
              <a:t> </a:t>
            </a:r>
            <a:r>
              <a:rPr lang="en-US" dirty="0">
                <a:hlinkClick r:id="rId3"/>
              </a:rPr>
              <a:t>www.ev3lessons.com</a:t>
            </a:r>
            <a:endParaRPr lang="en-US" dirty="0"/>
          </a:p>
          <a:p>
            <a:r>
              <a:rPr lang="en-US" dirty="0" err="1"/>
              <a:t>Traduzione</a:t>
            </a:r>
            <a:r>
              <a:rPr lang="en-US" dirty="0"/>
              <a:t>: Giuseppe </a:t>
            </a:r>
            <a:r>
              <a:rPr lang="en-US" dirty="0" err="1"/>
              <a:t>Comis</a:t>
            </a:r>
            <a:endParaRPr lang="en-US" dirty="0"/>
          </a:p>
        </p:txBody>
      </p:sp>
      <p:sp>
        <p:nvSpPr>
          <p:cNvPr id="11" name="Footer Placeholder 3"/>
          <p:cNvSpPr>
            <a:spLocks noGrp="1"/>
          </p:cNvSpPr>
          <p:nvPr>
            <p:ph type="ftr" sz="quarter" idx="11"/>
          </p:nvPr>
        </p:nvSpPr>
        <p:spPr>
          <a:xfrm>
            <a:off x="199698" y="6437032"/>
            <a:ext cx="6124902" cy="365125"/>
          </a:xfrm>
        </p:spPr>
        <p:txBody>
          <a:bodyPr/>
          <a:lstStyle/>
          <a:p>
            <a:r>
              <a:rPr lang="sk-SK" smtClean="0"/>
              <a:t>© 2016 EV3Lessons.com, Last edit 7/19/2016</a:t>
            </a:r>
            <a:endParaRPr lang="en-US"/>
          </a:p>
        </p:txBody>
      </p:sp>
      <p:sp>
        <p:nvSpPr>
          <p:cNvPr id="12" name="Title 1"/>
          <p:cNvSpPr>
            <a:spLocks noGrp="1"/>
          </p:cNvSpPr>
          <p:nvPr>
            <p:ph type="title"/>
          </p:nvPr>
        </p:nvSpPr>
        <p:spPr>
          <a:xfrm>
            <a:off x="0" y="0"/>
            <a:ext cx="9143999" cy="1188720"/>
          </a:xfrm>
        </p:spPr>
        <p:txBody>
          <a:bodyPr/>
          <a:lstStyle/>
          <a:p>
            <a:r>
              <a:rPr lang="en-US" smtClean="0"/>
              <a:t>Crediti</a:t>
            </a:r>
            <a:endParaRPr lang="en-US" dirty="0"/>
          </a:p>
        </p:txBody>
      </p:sp>
      <p:sp>
        <p:nvSpPr>
          <p:cNvPr id="13"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lang="en-US" altLang="en-US" sz="2000" dirty="0" err="1">
                <a:solidFill>
                  <a:srgbClr val="000000"/>
                </a:solidFill>
                <a:latin typeface="Helvetica Neue"/>
              </a:rPr>
              <a:t>Questo</a:t>
            </a:r>
            <a:r>
              <a:rPr lang="en-US" altLang="en-US" sz="2000" dirty="0">
                <a:solidFill>
                  <a:srgbClr val="000000"/>
                </a:solidFill>
                <a:latin typeface="Helvetica Neue"/>
              </a:rPr>
              <a:t> </a:t>
            </a:r>
            <a:r>
              <a:rPr lang="en-US" altLang="en-US" sz="2000" dirty="0" err="1">
                <a:solidFill>
                  <a:srgbClr val="000000"/>
                </a:solidFill>
                <a:latin typeface="Helvetica Neue"/>
              </a:rPr>
              <a:t>lavoro</a:t>
            </a:r>
            <a:r>
              <a:rPr lang="en-US" altLang="en-US" sz="2000" dirty="0">
                <a:solidFill>
                  <a:srgbClr val="000000"/>
                </a:solidFill>
                <a:latin typeface="Helvetica Neue"/>
              </a:rPr>
              <a:t> è </a:t>
            </a:r>
            <a:r>
              <a:rPr lang="en-US" altLang="en-US" sz="2000" dirty="0" err="1">
                <a:solidFill>
                  <a:srgbClr val="000000"/>
                </a:solidFill>
                <a:latin typeface="Helvetica Neue"/>
              </a:rPr>
              <a:t>soggetto</a:t>
            </a:r>
            <a:r>
              <a:rPr lang="en-US" altLang="en-US" sz="2000" dirty="0">
                <a:solidFill>
                  <a:srgbClr val="000000"/>
                </a:solidFill>
                <a:latin typeface="Helvetica Neue"/>
              </a:rPr>
              <a:t> a  </a:t>
            </a:r>
            <a:r>
              <a:rPr lang="en-US" altLang="en-US" sz="2000" dirty="0">
                <a:solidFill>
                  <a:srgbClr val="4374B7"/>
                </a:solidFill>
                <a:latin typeface="Helvetica Neue"/>
                <a:hlinkClick r:id="rId4"/>
              </a:rPr>
              <a:t>Creative Commons Attribution-</a:t>
            </a:r>
            <a:r>
              <a:rPr lang="en-US" altLang="en-US" sz="2000" dirty="0" err="1">
                <a:solidFill>
                  <a:srgbClr val="4374B7"/>
                </a:solidFill>
                <a:latin typeface="Helvetica Neue"/>
                <a:hlinkClick r:id="rId4"/>
              </a:rPr>
              <a:t>NonCommercial</a:t>
            </a:r>
            <a:r>
              <a:rPr lang="en-US" altLang="en-US" sz="2000" dirty="0">
                <a:solidFill>
                  <a:srgbClr val="4374B7"/>
                </a:solidFill>
                <a:latin typeface="Helvetica Neue"/>
                <a:hlinkClick r:id="rId4"/>
              </a:rPr>
              <a:t>-</a:t>
            </a:r>
            <a:r>
              <a:rPr lang="en-US" altLang="en-US" sz="2000" dirty="0" err="1">
                <a:solidFill>
                  <a:srgbClr val="4374B7"/>
                </a:solidFill>
                <a:latin typeface="Helvetica Neue"/>
                <a:hlinkClick r:id="rId4"/>
              </a:rPr>
              <a:t>ShareAlike</a:t>
            </a:r>
            <a:r>
              <a:rPr lang="en-US" altLang="en-US" sz="2000" dirty="0">
                <a:solidFill>
                  <a:srgbClr val="4374B7"/>
                </a:solidFill>
                <a:latin typeface="Helvetica Neue"/>
                <a:hlinkClick r:id="rId4"/>
              </a:rPr>
              <a:t> 4.0 International License</a:t>
            </a:r>
            <a:r>
              <a:rPr lang="en-US" altLang="en-US" sz="2000" dirty="0">
                <a:solidFill>
                  <a:srgbClr val="000000"/>
                </a:solidFill>
                <a:latin typeface="Helvetica Neue"/>
              </a:rPr>
              <a:t>.</a:t>
            </a:r>
            <a:r>
              <a:rPr lang="en-US" altLang="en-US" sz="1600" dirty="0"/>
              <a:t> </a:t>
            </a:r>
            <a:endParaRPr lang="en-US" altLang="en-US" sz="2000" dirty="0">
              <a:solidFill>
                <a:srgbClr val="4374B7"/>
              </a:solidFill>
              <a:latin typeface="Helvetica Neue"/>
            </a:endParaRPr>
          </a:p>
        </p:txBody>
      </p:sp>
      <p:pic>
        <p:nvPicPr>
          <p:cNvPr id="14"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487" y="4312845"/>
            <a:ext cx="2161449" cy="76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Valutare</a:t>
            </a:r>
            <a:r>
              <a:rPr lang="en-US" dirty="0" smtClean="0"/>
              <a:t> </a:t>
            </a:r>
            <a:r>
              <a:rPr lang="en-US" dirty="0" err="1" smtClean="0"/>
              <a:t>comparare</a:t>
            </a:r>
            <a:r>
              <a:rPr lang="en-US" dirty="0" smtClean="0"/>
              <a:t> </a:t>
            </a:r>
            <a:r>
              <a:rPr lang="en-US" dirty="0" err="1" smtClean="0"/>
              <a:t>differenti</a:t>
            </a:r>
            <a:r>
              <a:rPr lang="en-US" dirty="0" smtClean="0"/>
              <a:t> </a:t>
            </a:r>
            <a:r>
              <a:rPr lang="en-US" dirty="0" err="1" smtClean="0"/>
              <a:t>modi</a:t>
            </a:r>
            <a:r>
              <a:rPr lang="en-US" dirty="0" smtClean="0"/>
              <a:t> per </a:t>
            </a:r>
            <a:r>
              <a:rPr lang="en-US" dirty="0" err="1" smtClean="0"/>
              <a:t>seguire</a:t>
            </a:r>
            <a:r>
              <a:rPr lang="en-US" dirty="0" smtClean="0"/>
              <a:t> </a:t>
            </a:r>
            <a:r>
              <a:rPr lang="en-US" dirty="0" err="1" smtClean="0"/>
              <a:t>una</a:t>
            </a:r>
            <a:r>
              <a:rPr lang="en-US" dirty="0" smtClean="0"/>
              <a:t> </a:t>
            </a:r>
            <a:r>
              <a:rPr lang="en-US" dirty="0" err="1" smtClean="0"/>
              <a:t>linea</a:t>
            </a:r>
            <a:endParaRPr lang="en-US" dirty="0" smtClean="0"/>
          </a:p>
          <a:p>
            <a:r>
              <a:rPr lang="en-US" dirty="0" err="1" smtClean="0"/>
              <a:t>Imparare</a:t>
            </a:r>
            <a:r>
              <a:rPr lang="en-US" dirty="0" smtClean="0"/>
              <a:t> ad </a:t>
            </a:r>
            <a:r>
              <a:rPr lang="en-US" dirty="0" err="1" smtClean="0"/>
              <a:t>utilizzare</a:t>
            </a:r>
            <a:r>
              <a:rPr lang="en-US" dirty="0" smtClean="0"/>
              <a:t> </a:t>
            </a:r>
            <a:r>
              <a:rPr lang="en-US" dirty="0" err="1" smtClean="0"/>
              <a:t>il</a:t>
            </a:r>
            <a:r>
              <a:rPr lang="en-US" dirty="0" smtClean="0"/>
              <a:t> </a:t>
            </a:r>
            <a:r>
              <a:rPr lang="en-US" dirty="0" err="1" smtClean="0"/>
              <a:t>concetto</a:t>
            </a:r>
            <a:r>
              <a:rPr lang="en-US" dirty="0" smtClean="0"/>
              <a:t> di “</a:t>
            </a:r>
            <a:r>
              <a:rPr lang="en-US" dirty="0" err="1" smtClean="0"/>
              <a:t>proporzionale</a:t>
            </a:r>
            <a:r>
              <a:rPr lang="en-US" dirty="0" smtClean="0"/>
              <a:t>” per </a:t>
            </a:r>
            <a:r>
              <a:rPr lang="en-US" dirty="0" err="1" smtClean="0"/>
              <a:t>creare</a:t>
            </a:r>
            <a:r>
              <a:rPr lang="en-US" dirty="0" smtClean="0"/>
              <a:t> un </a:t>
            </a:r>
            <a:r>
              <a:rPr lang="en-US" dirty="0" err="1" smtClean="0"/>
              <a:t>programma</a:t>
            </a:r>
            <a:r>
              <a:rPr lang="en-US" dirty="0" smtClean="0"/>
              <a:t> </a:t>
            </a:r>
            <a:r>
              <a:rPr lang="en-US" dirty="0" err="1" smtClean="0"/>
              <a:t>che</a:t>
            </a:r>
            <a:r>
              <a:rPr lang="en-US" dirty="0" smtClean="0"/>
              <a:t> segue la </a:t>
            </a:r>
            <a:r>
              <a:rPr lang="en-US" dirty="0" err="1" smtClean="0"/>
              <a:t>linea</a:t>
            </a:r>
            <a:r>
              <a:rPr lang="en-US" dirty="0" smtClean="0"/>
              <a:t> in </a:t>
            </a:r>
            <a:r>
              <a:rPr lang="en-US" dirty="0" err="1" smtClean="0"/>
              <a:t>maniera</a:t>
            </a:r>
            <a:r>
              <a:rPr lang="en-US" dirty="0" smtClean="0"/>
              <a:t> </a:t>
            </a:r>
            <a:r>
              <a:rPr lang="en-US" dirty="0" err="1" smtClean="0"/>
              <a:t>proporzionale</a:t>
            </a:r>
            <a:endParaRPr lang="en-US" dirty="0" smtClean="0"/>
          </a:p>
          <a:p>
            <a:r>
              <a:rPr lang="en-US" dirty="0" err="1"/>
              <a:t>P</a:t>
            </a:r>
            <a:r>
              <a:rPr lang="en-US" dirty="0" err="1" smtClean="0"/>
              <a:t>rerequisiti</a:t>
            </a:r>
            <a:r>
              <a:rPr lang="en-US" dirty="0" smtClean="0"/>
              <a:t>: </a:t>
            </a:r>
            <a:r>
              <a:rPr lang="en-US" dirty="0" err="1" smtClean="0"/>
              <a:t>seguire</a:t>
            </a:r>
            <a:r>
              <a:rPr lang="en-US" dirty="0" smtClean="0"/>
              <a:t> </a:t>
            </a:r>
            <a:r>
              <a:rPr lang="en-US" dirty="0" err="1" smtClean="0"/>
              <a:t>una</a:t>
            </a:r>
            <a:r>
              <a:rPr lang="en-US" dirty="0" smtClean="0"/>
              <a:t> </a:t>
            </a:r>
            <a:r>
              <a:rPr lang="en-US" dirty="0" err="1" smtClean="0"/>
              <a:t>linea</a:t>
            </a:r>
            <a:r>
              <a:rPr lang="en-US" dirty="0" smtClean="0"/>
              <a:t>, in </a:t>
            </a:r>
            <a:r>
              <a:rPr lang="en-US" dirty="0" err="1" smtClean="0"/>
              <a:t>modalità</a:t>
            </a:r>
            <a:r>
              <a:rPr lang="en-US" dirty="0" smtClean="0"/>
              <a:t> base, </a:t>
            </a:r>
            <a:r>
              <a:rPr lang="en-US" dirty="0" err="1" smtClean="0"/>
              <a:t>seguire</a:t>
            </a:r>
            <a:r>
              <a:rPr lang="en-US" dirty="0" smtClean="0"/>
              <a:t> </a:t>
            </a:r>
            <a:r>
              <a:rPr lang="en-US" dirty="0" err="1" smtClean="0"/>
              <a:t>una</a:t>
            </a:r>
            <a:r>
              <a:rPr lang="en-US" dirty="0" smtClean="0"/>
              <a:t> </a:t>
            </a:r>
            <a:r>
              <a:rPr lang="en-US" dirty="0" err="1" smtClean="0"/>
              <a:t>linea</a:t>
            </a:r>
            <a:r>
              <a:rPr lang="en-US" dirty="0" smtClean="0"/>
              <a:t> di un </a:t>
            </a:r>
            <a:r>
              <a:rPr lang="en-US" dirty="0" err="1" smtClean="0"/>
              <a:t>certo</a:t>
            </a:r>
            <a:r>
              <a:rPr lang="en-US" dirty="0" smtClean="0"/>
              <a:t> </a:t>
            </a:r>
            <a:r>
              <a:rPr lang="en-US" dirty="0" err="1" smtClean="0"/>
              <a:t>colore</a:t>
            </a:r>
            <a:r>
              <a:rPr lang="en-US" dirty="0" smtClean="0"/>
              <a:t>, </a:t>
            </a:r>
            <a:r>
              <a:rPr lang="en-US" dirty="0" err="1" smtClean="0"/>
              <a:t>calibrare</a:t>
            </a:r>
            <a:r>
              <a:rPr lang="en-US" dirty="0" smtClean="0"/>
              <a:t> </a:t>
            </a:r>
            <a:r>
              <a:rPr lang="en-US" dirty="0" err="1" smtClean="0"/>
              <a:t>il</a:t>
            </a:r>
            <a:r>
              <a:rPr lang="en-US" dirty="0" smtClean="0"/>
              <a:t> </a:t>
            </a:r>
            <a:r>
              <a:rPr lang="en-US" dirty="0" err="1" smtClean="0"/>
              <a:t>sensore</a:t>
            </a:r>
            <a:r>
              <a:rPr lang="en-US" dirty="0" smtClean="0"/>
              <a:t> di </a:t>
            </a:r>
            <a:r>
              <a:rPr lang="en-US" dirty="0" err="1" smtClean="0"/>
              <a:t>colore</a:t>
            </a:r>
            <a:r>
              <a:rPr lang="en-US" dirty="0" smtClean="0"/>
              <a:t>, </a:t>
            </a:r>
            <a:r>
              <a:rPr lang="en-US" dirty="0" err="1" smtClean="0"/>
              <a:t>conoscere</a:t>
            </a:r>
            <a:r>
              <a:rPr lang="en-US" dirty="0" smtClean="0"/>
              <a:t> </a:t>
            </a:r>
            <a:r>
              <a:rPr lang="en-US" dirty="0" err="1" smtClean="0"/>
              <a:t>il</a:t>
            </a:r>
            <a:r>
              <a:rPr lang="en-US" dirty="0" smtClean="0"/>
              <a:t> </a:t>
            </a:r>
            <a:r>
              <a:rPr lang="en-US" dirty="0" err="1" smtClean="0"/>
              <a:t>controllo</a:t>
            </a:r>
            <a:r>
              <a:rPr lang="en-US" dirty="0" smtClean="0"/>
              <a:t> </a:t>
            </a:r>
            <a:r>
              <a:rPr lang="en-US" dirty="0" err="1" smtClean="0"/>
              <a:t>proporzionale</a:t>
            </a:r>
            <a:r>
              <a:rPr lang="en-US" dirty="0" smtClean="0"/>
              <a:t>, i </a:t>
            </a:r>
            <a:r>
              <a:rPr lang="en-US" dirty="0" err="1" smtClean="0"/>
              <a:t>blocchi</a:t>
            </a:r>
            <a:r>
              <a:rPr lang="en-US" dirty="0" smtClean="0"/>
              <a:t> </a:t>
            </a:r>
            <a:r>
              <a:rPr lang="en-US" dirty="0" err="1" smtClean="0"/>
              <a:t>matematici</a:t>
            </a:r>
            <a:r>
              <a:rPr lang="en-US" dirty="0" smtClean="0"/>
              <a:t>, i </a:t>
            </a:r>
            <a:r>
              <a:rPr lang="en-US" dirty="0" err="1" smtClean="0"/>
              <a:t>fili</a:t>
            </a:r>
            <a:r>
              <a:rPr lang="en-US" dirty="0" smtClean="0"/>
              <a:t> di </a:t>
            </a:r>
            <a:r>
              <a:rPr lang="en-US" dirty="0" err="1" smtClean="0"/>
              <a:t>dati</a:t>
            </a:r>
            <a:endParaRPr lang="en-US" dirty="0" smtClean="0"/>
          </a:p>
        </p:txBody>
      </p:sp>
      <p:sp>
        <p:nvSpPr>
          <p:cNvPr id="4" name="Footer Placeholder 3"/>
          <p:cNvSpPr>
            <a:spLocks noGrp="1"/>
          </p:cNvSpPr>
          <p:nvPr>
            <p:ph type="ftr" sz="quarter" idx="11"/>
          </p:nvPr>
        </p:nvSpPr>
        <p:spPr/>
        <p:txBody>
          <a:bodyPr/>
          <a:lstStyle/>
          <a:p>
            <a:r>
              <a:rPr lang="en-US" smtClean="0"/>
              <a:t>© 2015 EV3Lessons.com, Last edit 4/5/2015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2</a:t>
            </a:fld>
            <a:endParaRPr lang="en-US"/>
          </a:p>
        </p:txBody>
      </p:sp>
      <p:sp>
        <p:nvSpPr>
          <p:cNvPr id="2" name="Title 1"/>
          <p:cNvSpPr>
            <a:spLocks noGrp="1"/>
          </p:cNvSpPr>
          <p:nvPr>
            <p:ph type="title"/>
          </p:nvPr>
        </p:nvSpPr>
        <p:spPr/>
        <p:txBody>
          <a:bodyPr/>
          <a:lstStyle/>
          <a:p>
            <a:r>
              <a:rPr lang="en-US" dirty="0" err="1" smtClean="0"/>
              <a:t>Obiettivi</a:t>
            </a:r>
            <a:r>
              <a:rPr lang="en-US" dirty="0" smtClean="0"/>
              <a:t> </a:t>
            </a:r>
            <a:r>
              <a:rPr lang="en-US" dirty="0" err="1" smtClean="0"/>
              <a:t>della</a:t>
            </a:r>
            <a:r>
              <a:rPr lang="en-US" dirty="0" smtClean="0"/>
              <a:t> </a:t>
            </a:r>
            <a:r>
              <a:rPr lang="en-US" dirty="0" err="1" smtClean="0"/>
              <a:t>lezione</a:t>
            </a:r>
            <a:endParaRPr lang="en-US" dirty="0"/>
          </a:p>
        </p:txBody>
      </p:sp>
    </p:spTree>
    <p:extLst>
      <p:ext uri="{BB962C8B-B14F-4D97-AF65-F5344CB8AC3E}">
        <p14:creationId xmlns:p14="http://schemas.microsoft.com/office/powerpoint/2010/main" val="3076009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pPr/>
              <a:t>3</a:t>
            </a:fld>
            <a:endParaRPr lang="en-US"/>
          </a:p>
        </p:txBody>
      </p:sp>
      <p:sp>
        <p:nvSpPr>
          <p:cNvPr id="2" name="Title 1"/>
          <p:cNvSpPr>
            <a:spLocks noGrp="1"/>
          </p:cNvSpPr>
          <p:nvPr>
            <p:ph type="title"/>
          </p:nvPr>
        </p:nvSpPr>
        <p:spPr/>
        <p:txBody>
          <a:bodyPr>
            <a:normAutofit fontScale="90000"/>
          </a:bodyPr>
          <a:lstStyle/>
          <a:p>
            <a:r>
              <a:rPr lang="en-US" dirty="0" smtClean="0"/>
              <a:t>Quale </a:t>
            </a:r>
            <a:r>
              <a:rPr lang="en-US" dirty="0" err="1" smtClean="0"/>
              <a:t>programma</a:t>
            </a:r>
            <a:r>
              <a:rPr lang="en-US" dirty="0" smtClean="0"/>
              <a:t> </a:t>
            </a:r>
            <a:r>
              <a:rPr lang="en-US" dirty="0" err="1" smtClean="0"/>
              <a:t>funziona</a:t>
            </a:r>
            <a:r>
              <a:rPr lang="en-US" dirty="0" smtClean="0"/>
              <a:t> </a:t>
            </a:r>
            <a:r>
              <a:rPr lang="en-US" dirty="0" err="1" smtClean="0"/>
              <a:t>meglio</a:t>
            </a:r>
            <a:r>
              <a:rPr lang="en-US" dirty="0" smtClean="0"/>
              <a:t> </a:t>
            </a:r>
            <a:r>
              <a:rPr lang="en-US" dirty="0" err="1" smtClean="0"/>
              <a:t>ed</a:t>
            </a:r>
            <a:r>
              <a:rPr lang="en-US" dirty="0" smtClean="0"/>
              <a:t> in quale </a:t>
            </a:r>
            <a:r>
              <a:rPr lang="en-US" dirty="0" err="1" smtClean="0"/>
              <a:t>situazione</a:t>
            </a:r>
            <a:r>
              <a:rPr lang="en-US" dirty="0" smtClean="0"/>
              <a:t>?</a:t>
            </a:r>
            <a:endParaRPr lang="en-US" dirty="0"/>
          </a:p>
        </p:txBody>
      </p:sp>
      <p:sp>
        <p:nvSpPr>
          <p:cNvPr id="9" name="TextBox 8"/>
          <p:cNvSpPr txBox="1"/>
          <p:nvPr/>
        </p:nvSpPr>
        <p:spPr>
          <a:xfrm>
            <a:off x="4343401" y="1609267"/>
            <a:ext cx="4359273" cy="2031325"/>
          </a:xfrm>
          <a:prstGeom prst="rect">
            <a:avLst/>
          </a:prstGeom>
          <a:noFill/>
        </p:spPr>
        <p:txBody>
          <a:bodyPr wrap="square" rtlCol="0">
            <a:spAutoFit/>
          </a:bodyPr>
          <a:lstStyle/>
          <a:p>
            <a:pPr algn="ctr"/>
            <a:r>
              <a:rPr lang="en-US" b="1" u="sng" dirty="0" err="1" smtClean="0"/>
              <a:t>Modalità</a:t>
            </a:r>
            <a:r>
              <a:rPr lang="en-US" b="1" u="sng" dirty="0" smtClean="0"/>
              <a:t> “</a:t>
            </a:r>
            <a:r>
              <a:rPr lang="en-US" b="1" u="sng" dirty="0" err="1" smtClean="0"/>
              <a:t>morbida</a:t>
            </a:r>
            <a:r>
              <a:rPr lang="en-US" b="1" u="sng" dirty="0" smtClean="0"/>
              <a:t>”</a:t>
            </a:r>
          </a:p>
          <a:p>
            <a:pPr marL="285750" indent="-285750">
              <a:buFont typeface="Arial"/>
              <a:buChar char="•"/>
            </a:pPr>
            <a:r>
              <a:rPr lang="en-US" dirty="0" smtClean="0"/>
              <a:t>Quasi </a:t>
            </a:r>
            <a:r>
              <a:rPr lang="en-US" dirty="0" err="1" smtClean="0"/>
              <a:t>uguale</a:t>
            </a:r>
            <a:r>
              <a:rPr lang="en-US" dirty="0" smtClean="0"/>
              <a:t> </a:t>
            </a:r>
            <a:r>
              <a:rPr lang="en-US" dirty="0" err="1" smtClean="0"/>
              <a:t>alla</a:t>
            </a:r>
            <a:r>
              <a:rPr lang="en-US" dirty="0" smtClean="0"/>
              <a:t> </a:t>
            </a:r>
            <a:r>
              <a:rPr lang="en-US" dirty="0" err="1" smtClean="0"/>
              <a:t>modalità</a:t>
            </a:r>
            <a:r>
              <a:rPr lang="en-US" dirty="0" smtClean="0"/>
              <a:t> </a:t>
            </a:r>
            <a:r>
              <a:rPr lang="en-US" dirty="0" err="1" smtClean="0"/>
              <a:t>semplice</a:t>
            </a:r>
            <a:endParaRPr lang="en-US" dirty="0" smtClean="0"/>
          </a:p>
          <a:p>
            <a:pPr marL="285750" indent="-285750">
              <a:buFont typeface="Arial"/>
              <a:buChar char="•"/>
            </a:pPr>
            <a:r>
              <a:rPr lang="en-US" dirty="0" smtClean="0"/>
              <a:t>Le </a:t>
            </a:r>
            <a:r>
              <a:rPr lang="en-US" dirty="0" err="1" smtClean="0"/>
              <a:t>sterzate</a:t>
            </a:r>
            <a:r>
              <a:rPr lang="en-US" dirty="0" smtClean="0"/>
              <a:t> </a:t>
            </a:r>
            <a:r>
              <a:rPr lang="en-US" dirty="0" err="1" smtClean="0"/>
              <a:t>sono</a:t>
            </a:r>
            <a:r>
              <a:rPr lang="en-US" dirty="0" smtClean="0"/>
              <a:t> </a:t>
            </a:r>
            <a:r>
              <a:rPr lang="en-US" dirty="0" err="1" smtClean="0"/>
              <a:t>meno</a:t>
            </a:r>
            <a:r>
              <a:rPr lang="en-US" dirty="0" smtClean="0"/>
              <a:t> </a:t>
            </a:r>
            <a:r>
              <a:rPr lang="en-US" dirty="0" err="1" smtClean="0"/>
              <a:t>marcate</a:t>
            </a:r>
            <a:endParaRPr lang="en-US" dirty="0" smtClean="0"/>
          </a:p>
          <a:p>
            <a:pPr marL="285750" indent="-285750">
              <a:buFont typeface="Arial"/>
              <a:buChar char="•"/>
            </a:pPr>
            <a:r>
              <a:rPr lang="en-US" dirty="0" err="1" smtClean="0"/>
              <a:t>Ci</a:t>
            </a:r>
            <a:r>
              <a:rPr lang="en-US" dirty="0" smtClean="0"/>
              <a:t> </a:t>
            </a:r>
            <a:r>
              <a:rPr lang="en-US" dirty="0" err="1" smtClean="0"/>
              <a:t>sono</a:t>
            </a:r>
            <a:r>
              <a:rPr lang="en-US" dirty="0" smtClean="0"/>
              <a:t> </a:t>
            </a:r>
            <a:r>
              <a:rPr lang="en-US" dirty="0" err="1" smtClean="0"/>
              <a:t>problemi</a:t>
            </a:r>
            <a:r>
              <a:rPr lang="en-US" dirty="0" smtClean="0"/>
              <a:t> </a:t>
            </a:r>
            <a:r>
              <a:rPr lang="en-US" dirty="0" err="1" smtClean="0"/>
              <a:t>nelle</a:t>
            </a:r>
            <a:r>
              <a:rPr lang="en-US" dirty="0" smtClean="0"/>
              <a:t> curve </a:t>
            </a:r>
            <a:r>
              <a:rPr lang="en-US" dirty="0" err="1" smtClean="0"/>
              <a:t>troppo</a:t>
            </a:r>
            <a:r>
              <a:rPr lang="en-US" dirty="0" smtClean="0"/>
              <a:t> </a:t>
            </a:r>
            <a:r>
              <a:rPr lang="en-US" dirty="0" err="1" smtClean="0"/>
              <a:t>strette</a:t>
            </a:r>
            <a:endParaRPr lang="en-US" dirty="0" smtClean="0"/>
          </a:p>
          <a:p>
            <a:pPr marL="285750" indent="-285750">
              <a:buFont typeface="Arial"/>
              <a:buChar char="•"/>
            </a:pPr>
            <a:r>
              <a:rPr lang="en-US" dirty="0" err="1"/>
              <a:t>Buono</a:t>
            </a:r>
            <a:r>
              <a:rPr lang="en-US" dirty="0"/>
              <a:t> per </a:t>
            </a:r>
            <a:r>
              <a:rPr lang="en-US" dirty="0" err="1"/>
              <a:t>squadre</a:t>
            </a:r>
            <a:r>
              <a:rPr lang="en-US" dirty="0"/>
              <a:t> </a:t>
            </a:r>
            <a:r>
              <a:rPr lang="en-US" dirty="0" err="1"/>
              <a:t>principianti</a:t>
            </a:r>
            <a:r>
              <a:rPr lang="en-US" dirty="0">
                <a:sym typeface="Wingdings"/>
              </a:rPr>
              <a:t> </a:t>
            </a:r>
            <a:r>
              <a:rPr lang="en-US" dirty="0" err="1">
                <a:sym typeface="Wingdings"/>
              </a:rPr>
              <a:t>bisogna</a:t>
            </a:r>
            <a:r>
              <a:rPr lang="en-US" dirty="0">
                <a:sym typeface="Wingdings"/>
              </a:rPr>
              <a:t> </a:t>
            </a:r>
            <a:r>
              <a:rPr lang="en-US" dirty="0" err="1">
                <a:sym typeface="Wingdings"/>
              </a:rPr>
              <a:t>conoscere</a:t>
            </a:r>
            <a:r>
              <a:rPr lang="en-US" dirty="0">
                <a:sym typeface="Wingdings"/>
              </a:rPr>
              <a:t> loop e </a:t>
            </a:r>
            <a:r>
              <a:rPr lang="en-US" dirty="0" smtClean="0">
                <a:sym typeface="Wingdings"/>
              </a:rPr>
              <a:t>switch</a:t>
            </a:r>
            <a:endParaRPr lang="en-US" dirty="0"/>
          </a:p>
        </p:txBody>
      </p:sp>
      <p:sp>
        <p:nvSpPr>
          <p:cNvPr id="10" name="TextBox 9"/>
          <p:cNvSpPr txBox="1"/>
          <p:nvPr/>
        </p:nvSpPr>
        <p:spPr>
          <a:xfrm>
            <a:off x="457198" y="1609267"/>
            <a:ext cx="3886202" cy="2308324"/>
          </a:xfrm>
          <a:prstGeom prst="rect">
            <a:avLst/>
          </a:prstGeom>
          <a:noFill/>
        </p:spPr>
        <p:txBody>
          <a:bodyPr wrap="square" rtlCol="0">
            <a:spAutoFit/>
          </a:bodyPr>
          <a:lstStyle/>
          <a:p>
            <a:pPr algn="ctr"/>
            <a:r>
              <a:rPr lang="en-US" b="1" u="sng" dirty="0" err="1" smtClean="0"/>
              <a:t>Modalità</a:t>
            </a:r>
            <a:r>
              <a:rPr lang="en-US" b="1" u="sng" dirty="0" smtClean="0"/>
              <a:t> </a:t>
            </a:r>
            <a:r>
              <a:rPr lang="en-US" b="1" u="sng" dirty="0" err="1" smtClean="0"/>
              <a:t>semplice</a:t>
            </a:r>
            <a:endParaRPr lang="en-US" b="1" u="sng" dirty="0" smtClean="0"/>
          </a:p>
          <a:p>
            <a:pPr marL="285750" indent="-285750">
              <a:buFont typeface="Arial"/>
              <a:buChar char="•"/>
            </a:pPr>
            <a:r>
              <a:rPr lang="en-US" dirty="0" smtClean="0"/>
              <a:t>È </a:t>
            </a:r>
            <a:r>
              <a:rPr lang="en-US" dirty="0" err="1" smtClean="0"/>
              <a:t>il</a:t>
            </a:r>
            <a:r>
              <a:rPr lang="en-US" dirty="0" smtClean="0"/>
              <a:t> </a:t>
            </a:r>
            <a:r>
              <a:rPr lang="en-US" dirty="0" err="1" smtClean="0"/>
              <a:t>metodo</a:t>
            </a:r>
            <a:r>
              <a:rPr lang="en-US" dirty="0" smtClean="0"/>
              <a:t> </a:t>
            </a:r>
            <a:r>
              <a:rPr lang="en-US" dirty="0" err="1" smtClean="0"/>
              <a:t>più</a:t>
            </a:r>
            <a:r>
              <a:rPr lang="en-US" dirty="0" smtClean="0"/>
              <a:t> </a:t>
            </a:r>
            <a:r>
              <a:rPr lang="en-US" dirty="0" err="1" smtClean="0"/>
              <a:t>semplice</a:t>
            </a:r>
            <a:r>
              <a:rPr lang="en-US" dirty="0" smtClean="0"/>
              <a:t> per </a:t>
            </a:r>
            <a:r>
              <a:rPr lang="en-US" dirty="0" err="1" smtClean="0"/>
              <a:t>seguire</a:t>
            </a:r>
            <a:r>
              <a:rPr lang="en-US" dirty="0" smtClean="0"/>
              <a:t> </a:t>
            </a:r>
            <a:r>
              <a:rPr lang="en-US" dirty="0" err="1" smtClean="0"/>
              <a:t>una</a:t>
            </a:r>
            <a:r>
              <a:rPr lang="en-US" dirty="0" smtClean="0"/>
              <a:t> </a:t>
            </a:r>
            <a:r>
              <a:rPr lang="en-US" dirty="0" err="1" smtClean="0"/>
              <a:t>linea</a:t>
            </a:r>
            <a:endParaRPr lang="en-US" dirty="0" smtClean="0"/>
          </a:p>
          <a:p>
            <a:pPr marL="285750" indent="-285750">
              <a:buFont typeface="Arial"/>
              <a:buChar char="•"/>
            </a:pPr>
            <a:r>
              <a:rPr lang="en-US" dirty="0" smtClean="0"/>
              <a:t>Il robot </a:t>
            </a:r>
            <a:r>
              <a:rPr lang="en-US" dirty="0" err="1" smtClean="0"/>
              <a:t>si</a:t>
            </a:r>
            <a:r>
              <a:rPr lang="en-US" dirty="0" smtClean="0"/>
              <a:t> </a:t>
            </a:r>
            <a:r>
              <a:rPr lang="en-US" dirty="0" err="1" smtClean="0"/>
              <a:t>muove</a:t>
            </a:r>
            <a:r>
              <a:rPr lang="en-US" dirty="0" smtClean="0"/>
              <a:t> </a:t>
            </a:r>
            <a:r>
              <a:rPr lang="en-US" dirty="0" err="1" smtClean="0"/>
              <a:t>ondeggiando</a:t>
            </a:r>
            <a:r>
              <a:rPr lang="en-US" dirty="0" smtClean="0"/>
              <a:t> </a:t>
            </a:r>
            <a:r>
              <a:rPr lang="en-US" dirty="0" err="1" smtClean="0"/>
              <a:t>eccessivamente</a:t>
            </a:r>
            <a:r>
              <a:rPr lang="en-US" dirty="0" smtClean="0"/>
              <a:t> a </a:t>
            </a:r>
            <a:r>
              <a:rPr lang="en-US" dirty="0" err="1" smtClean="0"/>
              <a:t>causa</a:t>
            </a:r>
            <a:r>
              <a:rPr lang="en-US" dirty="0" smtClean="0"/>
              <a:t> </a:t>
            </a:r>
            <a:r>
              <a:rPr lang="en-US" dirty="0" err="1" smtClean="0"/>
              <a:t>delle</a:t>
            </a:r>
            <a:r>
              <a:rPr lang="en-US" dirty="0" smtClean="0"/>
              <a:t> </a:t>
            </a:r>
            <a:r>
              <a:rPr lang="en-US" dirty="0" err="1" smtClean="0"/>
              <a:t>sterzate</a:t>
            </a:r>
            <a:r>
              <a:rPr lang="en-US" dirty="0" smtClean="0"/>
              <a:t> </a:t>
            </a:r>
            <a:r>
              <a:rPr lang="en-US" dirty="0" err="1" smtClean="0"/>
              <a:t>troppo</a:t>
            </a:r>
            <a:r>
              <a:rPr lang="en-US" dirty="0" smtClean="0"/>
              <a:t> </a:t>
            </a:r>
            <a:r>
              <a:rPr lang="en-US" dirty="0" err="1" smtClean="0"/>
              <a:t>marcate</a:t>
            </a:r>
            <a:endParaRPr lang="en-US" dirty="0" smtClean="0"/>
          </a:p>
          <a:p>
            <a:pPr marL="285750" indent="-285750">
              <a:buFont typeface="Arial"/>
              <a:buChar char="•"/>
            </a:pPr>
            <a:r>
              <a:rPr lang="en-US" dirty="0" err="1" smtClean="0"/>
              <a:t>Buono</a:t>
            </a:r>
            <a:r>
              <a:rPr lang="en-US" dirty="0" smtClean="0"/>
              <a:t> per </a:t>
            </a:r>
            <a:r>
              <a:rPr lang="en-US" dirty="0" err="1" smtClean="0"/>
              <a:t>squadre</a:t>
            </a:r>
            <a:r>
              <a:rPr lang="en-US" dirty="0" smtClean="0"/>
              <a:t> </a:t>
            </a:r>
            <a:r>
              <a:rPr lang="en-US" dirty="0" err="1" smtClean="0"/>
              <a:t>principianti</a:t>
            </a:r>
            <a:r>
              <a:rPr lang="en-US" dirty="0" smtClean="0">
                <a:sym typeface="Wingdings"/>
              </a:rPr>
              <a:t> </a:t>
            </a:r>
            <a:r>
              <a:rPr lang="en-US" dirty="0" err="1" smtClean="0">
                <a:sym typeface="Wingdings"/>
              </a:rPr>
              <a:t>bisogna</a:t>
            </a:r>
            <a:r>
              <a:rPr lang="en-US" dirty="0" smtClean="0">
                <a:sym typeface="Wingdings"/>
              </a:rPr>
              <a:t> </a:t>
            </a:r>
            <a:r>
              <a:rPr lang="en-US" dirty="0" err="1" smtClean="0">
                <a:sym typeface="Wingdings"/>
              </a:rPr>
              <a:t>conoscere</a:t>
            </a:r>
            <a:r>
              <a:rPr lang="en-US" dirty="0" smtClean="0">
                <a:sym typeface="Wingdings"/>
              </a:rPr>
              <a:t> loop e switch</a:t>
            </a:r>
            <a:endParaRPr lang="en-US" dirty="0" smtClean="0"/>
          </a:p>
        </p:txBody>
      </p:sp>
      <p:sp>
        <p:nvSpPr>
          <p:cNvPr id="11" name="TextBox 10"/>
          <p:cNvSpPr txBox="1"/>
          <p:nvPr/>
        </p:nvSpPr>
        <p:spPr>
          <a:xfrm>
            <a:off x="4343400" y="3812719"/>
            <a:ext cx="4800599" cy="2308324"/>
          </a:xfrm>
          <a:prstGeom prst="rect">
            <a:avLst/>
          </a:prstGeom>
          <a:noFill/>
        </p:spPr>
        <p:txBody>
          <a:bodyPr wrap="square" rtlCol="0">
            <a:spAutoFit/>
          </a:bodyPr>
          <a:lstStyle/>
          <a:p>
            <a:pPr algn="ctr"/>
            <a:r>
              <a:rPr lang="en-US" b="1" u="sng" dirty="0" smtClean="0"/>
              <a:t>Con </a:t>
            </a:r>
            <a:r>
              <a:rPr lang="en-US" b="1" u="sng" dirty="0" err="1" smtClean="0"/>
              <a:t>controllo</a:t>
            </a:r>
            <a:r>
              <a:rPr lang="en-US" b="1" u="sng" dirty="0" smtClean="0"/>
              <a:t> </a:t>
            </a:r>
            <a:r>
              <a:rPr lang="en-US" b="1" u="sng" dirty="0" err="1" smtClean="0"/>
              <a:t>proporzionale</a:t>
            </a:r>
            <a:endParaRPr lang="en-US" b="1" u="sng" dirty="0" smtClean="0"/>
          </a:p>
          <a:p>
            <a:pPr marL="285750" indent="-285750">
              <a:buFont typeface="Arial"/>
              <a:buChar char="•"/>
            </a:pPr>
            <a:r>
              <a:rPr lang="en-US" dirty="0" err="1" smtClean="0"/>
              <a:t>Usa</a:t>
            </a:r>
            <a:r>
              <a:rPr lang="en-US" dirty="0" smtClean="0"/>
              <a:t> </a:t>
            </a:r>
            <a:r>
              <a:rPr lang="en-US" dirty="0" err="1" smtClean="0"/>
              <a:t>il</a:t>
            </a:r>
            <a:r>
              <a:rPr lang="en-US" dirty="0" smtClean="0"/>
              <a:t> “P” del PID </a:t>
            </a:r>
            <a:r>
              <a:rPr lang="en-US" i="1" dirty="0" smtClean="0"/>
              <a:t>(</a:t>
            </a:r>
            <a:r>
              <a:rPr lang="it-IT" i="1" dirty="0"/>
              <a:t>controllo </a:t>
            </a:r>
            <a:r>
              <a:rPr lang="it-IT" i="1" dirty="0" smtClean="0"/>
              <a:t>Proporzionale-Integrale-Derivativo </a:t>
            </a:r>
            <a:r>
              <a:rPr lang="it-IT" i="1" dirty="0" err="1" smtClean="0"/>
              <a:t>n.d.t.</a:t>
            </a:r>
            <a:r>
              <a:rPr lang="it-IT" i="1" dirty="0" smtClean="0"/>
              <a:t>)</a:t>
            </a:r>
            <a:endParaRPr lang="en-US" i="1" dirty="0" smtClean="0"/>
          </a:p>
          <a:p>
            <a:pPr marL="285750" indent="-285750">
              <a:buFont typeface="Arial"/>
              <a:buChar char="•"/>
            </a:pPr>
            <a:r>
              <a:rPr lang="en-US" dirty="0" err="1" smtClean="0"/>
              <a:t>Effettua</a:t>
            </a:r>
            <a:r>
              <a:rPr lang="en-US" dirty="0" smtClean="0"/>
              <a:t> </a:t>
            </a:r>
            <a:r>
              <a:rPr lang="en-US" dirty="0" err="1" smtClean="0"/>
              <a:t>movimenti</a:t>
            </a:r>
            <a:r>
              <a:rPr lang="en-US" dirty="0" smtClean="0"/>
              <a:t> di </a:t>
            </a:r>
            <a:r>
              <a:rPr lang="en-US" dirty="0" err="1" smtClean="0"/>
              <a:t>sterzata</a:t>
            </a:r>
            <a:r>
              <a:rPr lang="en-US" dirty="0" smtClean="0"/>
              <a:t> </a:t>
            </a:r>
            <a:r>
              <a:rPr lang="en-US" dirty="0" err="1" smtClean="0"/>
              <a:t>proporzionali</a:t>
            </a:r>
            <a:endParaRPr lang="en-US" dirty="0" smtClean="0"/>
          </a:p>
          <a:p>
            <a:pPr marL="285750" indent="-285750">
              <a:buFont typeface="Arial"/>
              <a:buChar char="•"/>
            </a:pPr>
            <a:r>
              <a:rPr lang="en-US" dirty="0" err="1" smtClean="0"/>
              <a:t>Funziona</a:t>
            </a:r>
            <a:r>
              <a:rPr lang="en-US" dirty="0" smtClean="0"/>
              <a:t> </a:t>
            </a:r>
            <a:r>
              <a:rPr lang="en-US" dirty="0" err="1" smtClean="0"/>
              <a:t>bene</a:t>
            </a:r>
            <a:r>
              <a:rPr lang="en-US" dirty="0" smtClean="0"/>
              <a:t> </a:t>
            </a:r>
            <a:r>
              <a:rPr lang="en-US" dirty="0" err="1" smtClean="0"/>
              <a:t>sia</a:t>
            </a:r>
            <a:r>
              <a:rPr lang="en-US" dirty="0" smtClean="0"/>
              <a:t> </a:t>
            </a:r>
            <a:r>
              <a:rPr lang="en-US" dirty="0" err="1" smtClean="0"/>
              <a:t>su</a:t>
            </a:r>
            <a:r>
              <a:rPr lang="en-US" dirty="0" smtClean="0"/>
              <a:t> </a:t>
            </a:r>
            <a:r>
              <a:rPr lang="en-US" dirty="0" err="1" smtClean="0"/>
              <a:t>linee</a:t>
            </a:r>
            <a:r>
              <a:rPr lang="en-US" dirty="0" smtClean="0"/>
              <a:t> </a:t>
            </a:r>
            <a:r>
              <a:rPr lang="en-US" dirty="0" err="1" smtClean="0"/>
              <a:t>dritte</a:t>
            </a:r>
            <a:r>
              <a:rPr lang="en-US" dirty="0" smtClean="0"/>
              <a:t> </a:t>
            </a:r>
            <a:r>
              <a:rPr lang="en-US" dirty="0" err="1" smtClean="0"/>
              <a:t>che</a:t>
            </a:r>
            <a:r>
              <a:rPr lang="en-US" dirty="0" smtClean="0"/>
              <a:t> curve</a:t>
            </a:r>
          </a:p>
          <a:p>
            <a:pPr marL="285750" indent="-285750">
              <a:buFont typeface="Arial"/>
              <a:buChar char="•"/>
            </a:pPr>
            <a:r>
              <a:rPr lang="en-US" dirty="0" err="1" smtClean="0"/>
              <a:t>Buono</a:t>
            </a:r>
            <a:r>
              <a:rPr lang="en-US" dirty="0" smtClean="0"/>
              <a:t> per </a:t>
            </a:r>
            <a:r>
              <a:rPr lang="en-US" dirty="0" err="1" smtClean="0"/>
              <a:t>squadre</a:t>
            </a:r>
            <a:r>
              <a:rPr lang="en-US" dirty="0" smtClean="0"/>
              <a:t> di </a:t>
            </a:r>
            <a:r>
              <a:rPr lang="en-US" dirty="0" err="1" smtClean="0"/>
              <a:t>livello</a:t>
            </a:r>
            <a:r>
              <a:rPr lang="en-US" dirty="0" smtClean="0"/>
              <a:t> </a:t>
            </a:r>
            <a:r>
              <a:rPr lang="en-US" dirty="0" err="1" smtClean="0"/>
              <a:t>medio</a:t>
            </a:r>
            <a:r>
              <a:rPr lang="en-US" dirty="0" smtClean="0"/>
              <a:t> </a:t>
            </a:r>
            <a:r>
              <a:rPr lang="en-US" dirty="0" err="1" smtClean="0"/>
              <a:t>ed</a:t>
            </a:r>
            <a:r>
              <a:rPr lang="en-US" dirty="0" smtClean="0"/>
              <a:t> </a:t>
            </a:r>
            <a:r>
              <a:rPr lang="en-US" dirty="0" err="1" smtClean="0"/>
              <a:t>avanzato</a:t>
            </a:r>
            <a:r>
              <a:rPr lang="en-US" dirty="0" smtClean="0">
                <a:sym typeface="Wingdings"/>
              </a:rPr>
              <a:t> </a:t>
            </a:r>
            <a:r>
              <a:rPr lang="en-US" dirty="0" err="1" smtClean="0">
                <a:sym typeface="Wingdings"/>
              </a:rPr>
              <a:t>bisogna</a:t>
            </a:r>
            <a:r>
              <a:rPr lang="en-US" dirty="0" smtClean="0">
                <a:sym typeface="Wingdings"/>
              </a:rPr>
              <a:t> </a:t>
            </a:r>
            <a:r>
              <a:rPr lang="en-US" dirty="0" err="1" smtClean="0">
                <a:sym typeface="Wingdings"/>
              </a:rPr>
              <a:t>conoscere</a:t>
            </a:r>
            <a:r>
              <a:rPr lang="en-US" dirty="0" smtClean="0">
                <a:sym typeface="Wingdings"/>
              </a:rPr>
              <a:t> </a:t>
            </a:r>
            <a:r>
              <a:rPr lang="en-US" dirty="0" err="1" smtClean="0">
                <a:sym typeface="Wingdings"/>
              </a:rPr>
              <a:t>blocchi</a:t>
            </a:r>
            <a:r>
              <a:rPr lang="en-US" dirty="0" smtClean="0">
                <a:sym typeface="Wingdings"/>
              </a:rPr>
              <a:t> </a:t>
            </a:r>
            <a:r>
              <a:rPr lang="en-US" dirty="0" err="1" smtClean="0">
                <a:sym typeface="Wingdings"/>
              </a:rPr>
              <a:t>matematici</a:t>
            </a:r>
            <a:r>
              <a:rPr lang="en-US" dirty="0" smtClean="0">
                <a:sym typeface="Wingdings"/>
              </a:rPr>
              <a:t> e i </a:t>
            </a:r>
            <a:r>
              <a:rPr lang="en-US" dirty="0" err="1" smtClean="0">
                <a:sym typeface="Wingdings"/>
              </a:rPr>
              <a:t>fili</a:t>
            </a:r>
            <a:r>
              <a:rPr lang="en-US" dirty="0" smtClean="0">
                <a:sym typeface="Wingdings"/>
              </a:rPr>
              <a:t> di </a:t>
            </a:r>
            <a:r>
              <a:rPr lang="en-US" dirty="0" err="1" smtClean="0">
                <a:sym typeface="Wingdings"/>
              </a:rPr>
              <a:t>dati</a:t>
            </a:r>
            <a:endParaRPr lang="en-US" dirty="0"/>
          </a:p>
        </p:txBody>
      </p:sp>
      <p:sp>
        <p:nvSpPr>
          <p:cNvPr id="12" name="TextBox 11"/>
          <p:cNvSpPr txBox="1"/>
          <p:nvPr/>
        </p:nvSpPr>
        <p:spPr>
          <a:xfrm>
            <a:off x="457198" y="3812719"/>
            <a:ext cx="3684105" cy="2031325"/>
          </a:xfrm>
          <a:prstGeom prst="rect">
            <a:avLst/>
          </a:prstGeom>
          <a:noFill/>
        </p:spPr>
        <p:txBody>
          <a:bodyPr wrap="square" rtlCol="0">
            <a:spAutoFit/>
          </a:bodyPr>
          <a:lstStyle/>
          <a:p>
            <a:pPr algn="ctr"/>
            <a:r>
              <a:rPr lang="en-US" b="1" u="sng" dirty="0" err="1" smtClean="0"/>
              <a:t>Modalità</a:t>
            </a:r>
            <a:r>
              <a:rPr lang="en-US" b="1" u="sng" dirty="0" smtClean="0"/>
              <a:t> a </a:t>
            </a:r>
            <a:r>
              <a:rPr lang="en-US" b="1" u="sng" dirty="0" err="1" smtClean="0"/>
              <a:t>tre</a:t>
            </a:r>
            <a:r>
              <a:rPr lang="en-US" b="1" u="sng" dirty="0" smtClean="0"/>
              <a:t> </a:t>
            </a:r>
            <a:r>
              <a:rPr lang="en-US" b="1" u="sng" dirty="0" err="1" smtClean="0"/>
              <a:t>fasi</a:t>
            </a:r>
            <a:endParaRPr lang="en-US" b="1" u="sng" dirty="0" smtClean="0"/>
          </a:p>
          <a:p>
            <a:pPr marL="285750" indent="-285750">
              <a:buFont typeface="Arial"/>
              <a:buChar char="•"/>
            </a:pPr>
            <a:r>
              <a:rPr lang="en-US" dirty="0" err="1" smtClean="0"/>
              <a:t>Preferibile</a:t>
            </a:r>
            <a:r>
              <a:rPr lang="en-US" dirty="0" smtClean="0"/>
              <a:t> per </a:t>
            </a:r>
            <a:r>
              <a:rPr lang="en-US" dirty="0" err="1" smtClean="0"/>
              <a:t>linee</a:t>
            </a:r>
            <a:r>
              <a:rPr lang="en-US" dirty="0" smtClean="0"/>
              <a:t> </a:t>
            </a:r>
            <a:r>
              <a:rPr lang="en-US" dirty="0" err="1" smtClean="0"/>
              <a:t>dritte</a:t>
            </a:r>
            <a:endParaRPr lang="en-US" dirty="0" smtClean="0"/>
          </a:p>
          <a:p>
            <a:pPr marL="285750" indent="-285750">
              <a:buFont typeface="Arial"/>
              <a:buChar char="•"/>
            </a:pPr>
            <a:r>
              <a:rPr lang="en-US" dirty="0" err="1" smtClean="0"/>
              <a:t>Noi</a:t>
            </a:r>
            <a:r>
              <a:rPr lang="en-US" dirty="0" smtClean="0"/>
              <a:t> non la </a:t>
            </a:r>
            <a:r>
              <a:rPr lang="en-US" dirty="0" err="1" smtClean="0"/>
              <a:t>raccomandiamo</a:t>
            </a:r>
            <a:r>
              <a:rPr lang="en-US" dirty="0" smtClean="0"/>
              <a:t>. </a:t>
            </a:r>
          </a:p>
          <a:p>
            <a:pPr marL="285750" indent="-285750">
              <a:buFont typeface="Arial"/>
              <a:buChar char="•"/>
            </a:pPr>
            <a:r>
              <a:rPr lang="en-US" dirty="0" err="1" smtClean="0"/>
              <a:t>Basta</a:t>
            </a:r>
            <a:r>
              <a:rPr lang="en-US" dirty="0" smtClean="0"/>
              <a:t> </a:t>
            </a:r>
            <a:r>
              <a:rPr lang="en-US" dirty="0" err="1" smtClean="0"/>
              <a:t>imparare</a:t>
            </a:r>
            <a:r>
              <a:rPr lang="en-US" dirty="0" smtClean="0"/>
              <a:t> </a:t>
            </a:r>
            <a:r>
              <a:rPr lang="en-US" dirty="0" err="1" smtClean="0"/>
              <a:t>il</a:t>
            </a:r>
            <a:r>
              <a:rPr lang="en-US" dirty="0" smtClean="0"/>
              <a:t> </a:t>
            </a:r>
            <a:r>
              <a:rPr lang="en-US" dirty="0" err="1" smtClean="0"/>
              <a:t>controllo</a:t>
            </a:r>
            <a:r>
              <a:rPr lang="en-US" dirty="0" smtClean="0"/>
              <a:t> </a:t>
            </a:r>
            <a:r>
              <a:rPr lang="en-US" dirty="0" err="1" smtClean="0"/>
              <a:t>proporzionale</a:t>
            </a:r>
            <a:r>
              <a:rPr lang="en-US" dirty="0" smtClean="0"/>
              <a:t>.</a:t>
            </a:r>
          </a:p>
          <a:p>
            <a:pPr marL="285750" indent="-285750">
              <a:buFont typeface="Arial"/>
              <a:buChar char="•"/>
            </a:pPr>
            <a:r>
              <a:rPr lang="en-US" dirty="0" err="1" smtClean="0"/>
              <a:t>Bisogna</a:t>
            </a:r>
            <a:r>
              <a:rPr lang="en-US" dirty="0" smtClean="0"/>
              <a:t> </a:t>
            </a:r>
            <a:r>
              <a:rPr lang="en-US" dirty="0" err="1" smtClean="0"/>
              <a:t>conoscere</a:t>
            </a:r>
            <a:r>
              <a:rPr lang="en-US" dirty="0" smtClean="0"/>
              <a:t> </a:t>
            </a:r>
            <a:r>
              <a:rPr lang="en-US" dirty="0" err="1" smtClean="0"/>
              <a:t>gli</a:t>
            </a:r>
            <a:r>
              <a:rPr lang="en-US" dirty="0" smtClean="0"/>
              <a:t> </a:t>
            </a:r>
            <a:r>
              <a:rPr lang="en-US" dirty="0" smtClean="0">
                <a:sym typeface="Wingdings"/>
              </a:rPr>
              <a:t>switch </a:t>
            </a:r>
            <a:r>
              <a:rPr lang="en-US" dirty="0" err="1" smtClean="0">
                <a:sym typeface="Wingdings"/>
              </a:rPr>
              <a:t>nidificati</a:t>
            </a:r>
            <a:endParaRPr lang="en-US" dirty="0"/>
          </a:p>
        </p:txBody>
      </p:sp>
      <p:sp>
        <p:nvSpPr>
          <p:cNvPr id="3" name="TextBox 2"/>
          <p:cNvSpPr txBox="1"/>
          <p:nvPr/>
        </p:nvSpPr>
        <p:spPr>
          <a:xfrm>
            <a:off x="199698" y="6032148"/>
            <a:ext cx="8658552" cy="461665"/>
          </a:xfrm>
          <a:prstGeom prst="rect">
            <a:avLst/>
          </a:prstGeom>
          <a:noFill/>
        </p:spPr>
        <p:txBody>
          <a:bodyPr wrap="square" rtlCol="0">
            <a:spAutoFit/>
          </a:bodyPr>
          <a:lstStyle/>
          <a:p>
            <a:pPr algn="ctr"/>
            <a:r>
              <a:rPr lang="en-US" sz="2400" b="1" dirty="0" err="1" smtClean="0"/>
              <a:t>Vedere</a:t>
            </a:r>
            <a:r>
              <a:rPr lang="en-US" sz="2400" b="1" dirty="0" smtClean="0"/>
              <a:t> i video </a:t>
            </a:r>
            <a:r>
              <a:rPr lang="en-US" sz="2400" b="1" dirty="0" err="1" smtClean="0"/>
              <a:t>nelle</a:t>
            </a:r>
            <a:r>
              <a:rPr lang="en-US" sz="2400" b="1" dirty="0" smtClean="0"/>
              <a:t> </a:t>
            </a:r>
            <a:r>
              <a:rPr lang="en-US" sz="2400" b="1" dirty="0" err="1" smtClean="0"/>
              <a:t>prossime</a:t>
            </a:r>
            <a:r>
              <a:rPr lang="en-US" sz="2400" b="1" dirty="0" smtClean="0"/>
              <a:t> due slide per </a:t>
            </a:r>
            <a:r>
              <a:rPr lang="en-US" sz="2400" b="1" dirty="0" err="1" smtClean="0"/>
              <a:t>vederle</a:t>
            </a:r>
            <a:r>
              <a:rPr lang="en-US" sz="2400" b="1" dirty="0" smtClean="0"/>
              <a:t> </a:t>
            </a:r>
            <a:r>
              <a:rPr lang="en-US" sz="2400" b="1" dirty="0" err="1" smtClean="0"/>
              <a:t>tutte</a:t>
            </a:r>
            <a:r>
              <a:rPr lang="en-US" sz="2400" b="1" dirty="0" smtClean="0"/>
              <a:t> </a:t>
            </a:r>
            <a:r>
              <a:rPr lang="en-US" sz="2400" b="1" dirty="0" err="1" smtClean="0"/>
              <a:t>quattro</a:t>
            </a:r>
            <a:r>
              <a:rPr lang="en-US" sz="2400" b="1" dirty="0" smtClean="0"/>
              <a:t>.</a:t>
            </a:r>
            <a:endParaRPr lang="en-US" sz="2400" b="1" dirty="0"/>
          </a:p>
        </p:txBody>
      </p:sp>
    </p:spTree>
    <p:extLst>
      <p:ext uri="{BB962C8B-B14F-4D97-AF65-F5344CB8AC3E}">
        <p14:creationId xmlns:p14="http://schemas.microsoft.com/office/powerpoint/2010/main" val="3415229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3" name="Slide Number Placeholder 2"/>
          <p:cNvSpPr>
            <a:spLocks noGrp="1"/>
          </p:cNvSpPr>
          <p:nvPr>
            <p:ph type="sldNum" sz="quarter" idx="12"/>
          </p:nvPr>
        </p:nvSpPr>
        <p:spPr/>
        <p:txBody>
          <a:bodyPr/>
          <a:lstStyle/>
          <a:p>
            <a:fld id="{4382A7F7-08BF-4252-8141-63FB96055BBB}" type="slidenum">
              <a:rPr lang="en-US" smtClean="0"/>
              <a:pPr/>
              <a:t>4</a:t>
            </a:fld>
            <a:endParaRPr lang="en-US"/>
          </a:p>
        </p:txBody>
      </p:sp>
      <p:sp>
        <p:nvSpPr>
          <p:cNvPr id="2" name="Title 1"/>
          <p:cNvSpPr>
            <a:spLocks noGrp="1"/>
          </p:cNvSpPr>
          <p:nvPr>
            <p:ph type="title"/>
          </p:nvPr>
        </p:nvSpPr>
        <p:spPr/>
        <p:txBody>
          <a:bodyPr/>
          <a:lstStyle/>
          <a:p>
            <a:r>
              <a:rPr lang="en-US" dirty="0" smtClean="0"/>
              <a:t>Linea </a:t>
            </a:r>
            <a:r>
              <a:rPr lang="en-US" dirty="0" err="1" smtClean="0"/>
              <a:t>curva</a:t>
            </a:r>
            <a:r>
              <a:rPr lang="en-US" dirty="0" smtClean="0"/>
              <a:t>: video</a:t>
            </a:r>
            <a:endParaRPr lang="en-US" dirty="0"/>
          </a:p>
        </p:txBody>
      </p:sp>
      <p:sp>
        <p:nvSpPr>
          <p:cNvPr id="9" name="TextBox 8"/>
          <p:cNvSpPr txBox="1"/>
          <p:nvPr/>
        </p:nvSpPr>
        <p:spPr>
          <a:xfrm>
            <a:off x="5383421" y="1726423"/>
            <a:ext cx="2854871" cy="369332"/>
          </a:xfrm>
          <a:prstGeom prst="rect">
            <a:avLst/>
          </a:prstGeom>
          <a:noFill/>
        </p:spPr>
        <p:txBody>
          <a:bodyPr wrap="square" rtlCol="0">
            <a:spAutoFit/>
          </a:bodyPr>
          <a:lstStyle/>
          <a:p>
            <a:pPr algn="ctr"/>
            <a:r>
              <a:rPr lang="en-US" dirty="0" err="1" smtClean="0"/>
              <a:t>Modalità</a:t>
            </a:r>
            <a:r>
              <a:rPr lang="en-US" dirty="0" smtClean="0"/>
              <a:t> “</a:t>
            </a:r>
            <a:r>
              <a:rPr lang="en-US" dirty="0" err="1" smtClean="0"/>
              <a:t>morbida</a:t>
            </a:r>
            <a:r>
              <a:rPr lang="en-US" dirty="0" smtClean="0"/>
              <a:t>”</a:t>
            </a:r>
            <a:endParaRPr lang="en-US" dirty="0"/>
          </a:p>
        </p:txBody>
      </p:sp>
      <p:sp>
        <p:nvSpPr>
          <p:cNvPr id="10" name="TextBox 9"/>
          <p:cNvSpPr txBox="1"/>
          <p:nvPr/>
        </p:nvSpPr>
        <p:spPr>
          <a:xfrm>
            <a:off x="991260" y="1657197"/>
            <a:ext cx="2854871" cy="369332"/>
          </a:xfrm>
          <a:prstGeom prst="rect">
            <a:avLst/>
          </a:prstGeom>
          <a:noFill/>
        </p:spPr>
        <p:txBody>
          <a:bodyPr wrap="square" rtlCol="0">
            <a:spAutoFit/>
          </a:bodyPr>
          <a:lstStyle/>
          <a:p>
            <a:pPr algn="ctr"/>
            <a:r>
              <a:rPr lang="en-US" dirty="0" err="1" smtClean="0"/>
              <a:t>Modalità</a:t>
            </a:r>
            <a:r>
              <a:rPr lang="en-US" dirty="0" smtClean="0"/>
              <a:t> </a:t>
            </a:r>
            <a:r>
              <a:rPr lang="en-US" dirty="0" err="1" smtClean="0"/>
              <a:t>semplice</a:t>
            </a:r>
            <a:endParaRPr lang="en-US" dirty="0"/>
          </a:p>
        </p:txBody>
      </p:sp>
      <p:sp>
        <p:nvSpPr>
          <p:cNvPr id="11" name="TextBox 10"/>
          <p:cNvSpPr txBox="1"/>
          <p:nvPr/>
        </p:nvSpPr>
        <p:spPr>
          <a:xfrm>
            <a:off x="5383421" y="4037648"/>
            <a:ext cx="2854871" cy="369332"/>
          </a:xfrm>
          <a:prstGeom prst="rect">
            <a:avLst/>
          </a:prstGeom>
          <a:noFill/>
        </p:spPr>
        <p:txBody>
          <a:bodyPr wrap="square" rtlCol="0">
            <a:spAutoFit/>
          </a:bodyPr>
          <a:lstStyle/>
          <a:p>
            <a:pPr algn="ctr"/>
            <a:r>
              <a:rPr lang="en-US" dirty="0" smtClean="0"/>
              <a:t>Con </a:t>
            </a:r>
            <a:r>
              <a:rPr lang="en-US" dirty="0" err="1" smtClean="0"/>
              <a:t>controllo</a:t>
            </a:r>
            <a:r>
              <a:rPr lang="en-US" dirty="0" smtClean="0"/>
              <a:t> </a:t>
            </a:r>
            <a:r>
              <a:rPr lang="en-US" dirty="0" err="1" smtClean="0"/>
              <a:t>proporzionale</a:t>
            </a:r>
            <a:endParaRPr lang="en-US" dirty="0"/>
          </a:p>
        </p:txBody>
      </p:sp>
      <p:sp>
        <p:nvSpPr>
          <p:cNvPr id="12" name="TextBox 11"/>
          <p:cNvSpPr txBox="1"/>
          <p:nvPr/>
        </p:nvSpPr>
        <p:spPr>
          <a:xfrm>
            <a:off x="991260" y="4039947"/>
            <a:ext cx="2854871" cy="369332"/>
          </a:xfrm>
          <a:prstGeom prst="rect">
            <a:avLst/>
          </a:prstGeom>
          <a:noFill/>
        </p:spPr>
        <p:txBody>
          <a:bodyPr wrap="square" rtlCol="0">
            <a:spAutoFit/>
          </a:bodyPr>
          <a:lstStyle/>
          <a:p>
            <a:pPr algn="ctr"/>
            <a:r>
              <a:rPr lang="en-US" dirty="0" err="1" smtClean="0"/>
              <a:t>Modalità</a:t>
            </a:r>
            <a:r>
              <a:rPr lang="en-US" dirty="0" smtClean="0"/>
              <a:t> in </a:t>
            </a:r>
            <a:r>
              <a:rPr lang="en-US" dirty="0" err="1" smtClean="0"/>
              <a:t>tre</a:t>
            </a:r>
            <a:r>
              <a:rPr lang="en-US" dirty="0" smtClean="0"/>
              <a:t> </a:t>
            </a:r>
            <a:r>
              <a:rPr lang="en-US" dirty="0" err="1" smtClean="0"/>
              <a:t>fasi</a:t>
            </a:r>
            <a:endParaRPr lang="en-US" dirty="0"/>
          </a:p>
        </p:txBody>
      </p:sp>
      <p:pic>
        <p:nvPicPr>
          <p:cNvPr id="15" name="IMG_014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589070" y="1267946"/>
            <a:ext cx="2023315" cy="3591094"/>
          </a:xfrm>
          <a:prstGeom prst="rect">
            <a:avLst/>
          </a:prstGeom>
        </p:spPr>
      </p:pic>
      <p:pic>
        <p:nvPicPr>
          <p:cNvPr id="16" name="IMG_0149.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442233" y="1245129"/>
            <a:ext cx="2019046" cy="3583516"/>
          </a:xfrm>
          <a:prstGeom prst="rect">
            <a:avLst/>
          </a:prstGeom>
        </p:spPr>
      </p:pic>
      <p:pic>
        <p:nvPicPr>
          <p:cNvPr id="17" name="IMG_0138.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rot="16200000">
            <a:off x="5623984" y="3686537"/>
            <a:ext cx="2023316" cy="3591094"/>
          </a:xfrm>
          <a:prstGeom prst="rect">
            <a:avLst/>
          </a:prstGeom>
        </p:spPr>
      </p:pic>
      <p:pic>
        <p:nvPicPr>
          <p:cNvPr id="18" name="IMG_0143.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471396" y="3688952"/>
            <a:ext cx="2039251" cy="3619377"/>
          </a:xfrm>
          <a:prstGeom prst="rect">
            <a:avLst/>
          </a:prstGeom>
        </p:spPr>
      </p:pic>
    </p:spTree>
    <p:extLst>
      <p:ext uri="{BB962C8B-B14F-4D97-AF65-F5344CB8AC3E}">
        <p14:creationId xmlns:p14="http://schemas.microsoft.com/office/powerpoint/2010/main" val="31760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747" fill="hold"/>
                                        <p:tgtEl>
                                          <p:spTgt spid="16"/>
                                        </p:tgtEl>
                                      </p:cBhvr>
                                    </p:cmd>
                                  </p:childTnLst>
                                </p:cTn>
                              </p:par>
                            </p:childTnLst>
                          </p:cTn>
                        </p:par>
                        <p:par>
                          <p:cTn id="7" fill="hold">
                            <p:stCondLst>
                              <p:cond delay="12747"/>
                            </p:stCondLst>
                            <p:childTnLst>
                              <p:par>
                                <p:cTn id="8" presetID="1" presetClass="mediacall" presetSubtype="0" fill="hold" nodeType="afterEffect">
                                  <p:stCondLst>
                                    <p:cond delay="0"/>
                                  </p:stCondLst>
                                  <p:childTnLst>
                                    <p:cmd type="call" cmd="playFrom(0.0)">
                                      <p:cBhvr>
                                        <p:cTn id="9" dur="6733" fill="hold"/>
                                        <p:tgtEl>
                                          <p:spTgt spid="15"/>
                                        </p:tgtEl>
                                      </p:cBhvr>
                                    </p:cmd>
                                  </p:childTnLst>
                                </p:cTn>
                              </p:par>
                            </p:childTnLst>
                          </p:cTn>
                        </p:par>
                        <p:par>
                          <p:cTn id="10" fill="hold">
                            <p:stCondLst>
                              <p:cond delay="19480"/>
                            </p:stCondLst>
                            <p:childTnLst>
                              <p:par>
                                <p:cTn id="11" presetID="1" presetClass="mediacall" presetSubtype="0" fill="hold" nodeType="afterEffect">
                                  <p:stCondLst>
                                    <p:cond delay="0"/>
                                  </p:stCondLst>
                                  <p:childTnLst>
                                    <p:cmd type="call" cmd="playFrom(0.0)">
                                      <p:cBhvr>
                                        <p:cTn id="12" dur="6896" fill="hold"/>
                                        <p:tgtEl>
                                          <p:spTgt spid="18"/>
                                        </p:tgtEl>
                                      </p:cBhvr>
                                    </p:cmd>
                                  </p:childTnLst>
                                </p:cTn>
                              </p:par>
                            </p:childTnLst>
                          </p:cTn>
                        </p:par>
                        <p:par>
                          <p:cTn id="13" fill="hold">
                            <p:stCondLst>
                              <p:cond delay="26376"/>
                            </p:stCondLst>
                            <p:childTnLst>
                              <p:par>
                                <p:cTn id="14" presetID="1" presetClass="mediacall" presetSubtype="0" fill="hold" nodeType="afterEffect">
                                  <p:stCondLst>
                                    <p:cond delay="0"/>
                                  </p:stCondLst>
                                  <p:childTnLst>
                                    <p:cmd type="call" cmd="playFrom(0.0)">
                                      <p:cBhvr>
                                        <p:cTn id="15" dur="673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video>
              <p:cMediaNode vol="80000">
                <p:cTn id="21" fill="hold" display="0">
                  <p:stCondLst>
                    <p:cond delay="indefinite"/>
                  </p:stCondLst>
                </p:cTn>
                <p:tgtEl>
                  <p:spTgt spid="15"/>
                </p:tgtEl>
              </p:cMediaNode>
            </p:video>
            <p:seq concurrent="1" nextAc="seek">
              <p:cTn id="22" restart="whenNotActive" fill="hold" evtFilter="cancelBubble" nodeType="interactiveSeq">
                <p:stCondLst>
                  <p:cond evt="onClick" delay="0">
                    <p:tgtEl>
                      <p:spTgt spid="1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6"/>
                                        </p:tgtEl>
                                      </p:cBhvr>
                                    </p:cmd>
                                  </p:childTnLst>
                                </p:cTn>
                              </p:par>
                            </p:childTnLst>
                          </p:cTn>
                        </p:par>
                      </p:childTnLst>
                    </p:cTn>
                  </p:par>
                </p:childTnLst>
              </p:cTn>
              <p:nextCondLst>
                <p:cond evt="onClick" delay="0">
                  <p:tgtEl>
                    <p:spTgt spid="16"/>
                  </p:tgtEl>
                </p:cond>
              </p:nextCondLst>
            </p:seq>
            <p:video>
              <p:cMediaNode vol="80000">
                <p:cTn id="27" fill="hold" display="0">
                  <p:stCondLst>
                    <p:cond delay="indefinite"/>
                  </p:stCondLst>
                </p:cTn>
                <p:tgtEl>
                  <p:spTgt spid="16"/>
                </p:tgtEl>
              </p:cMediaNode>
            </p:video>
            <p:seq concurrent="1" nextAc="seek">
              <p:cTn id="28" restart="whenNotActive" fill="hold" evtFilter="cancelBubble" nodeType="interactiveSeq">
                <p:stCondLst>
                  <p:cond evt="onClick" delay="0">
                    <p:tgtEl>
                      <p:spTgt spid="1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7"/>
                                        </p:tgtEl>
                                      </p:cBhvr>
                                    </p:cmd>
                                  </p:childTnLst>
                                </p:cTn>
                              </p:par>
                            </p:childTnLst>
                          </p:cTn>
                        </p:par>
                      </p:childTnLst>
                    </p:cTn>
                  </p:par>
                </p:childTnLst>
              </p:cTn>
              <p:nextCondLst>
                <p:cond evt="onClick" delay="0">
                  <p:tgtEl>
                    <p:spTgt spid="17"/>
                  </p:tgtEl>
                </p:cond>
              </p:nextCondLst>
            </p:seq>
            <p:video>
              <p:cMediaNode vol="80000">
                <p:cTn id="33" fill="hold" display="0">
                  <p:stCondLst>
                    <p:cond delay="indefinite"/>
                  </p:stCondLst>
                </p:cTn>
                <p:tgtEl>
                  <p:spTgt spid="17"/>
                </p:tgtEl>
              </p:cMediaNode>
            </p:video>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8"/>
                                        </p:tgtEl>
                                      </p:cBhvr>
                                    </p:cmd>
                                  </p:childTnLst>
                                </p:cTn>
                              </p:par>
                            </p:childTnLst>
                          </p:cTn>
                        </p:par>
                      </p:childTnLst>
                    </p:cTn>
                  </p:par>
                </p:childTnLst>
              </p:cTn>
              <p:nextCondLst>
                <p:cond evt="onClick" delay="0">
                  <p:tgtEl>
                    <p:spTgt spid="18"/>
                  </p:tgtEl>
                </p:cond>
              </p:nextCondLst>
            </p:seq>
            <p:video>
              <p:cMediaNode vol="80000">
                <p:cTn id="39" fill="hold" display="0">
                  <p:stCondLst>
                    <p:cond delay="indefinite"/>
                  </p:stCondLst>
                </p:cTn>
                <p:tgtEl>
                  <p:spTgt spid="1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 </a:t>
            </a:r>
            <a:r>
              <a:rPr lang="en-US" dirty="0" err="1" smtClean="0"/>
              <a:t>retta</a:t>
            </a:r>
            <a:r>
              <a:rPr lang="en-US" dirty="0" smtClean="0"/>
              <a:t>: Video</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8" name="Slide Number Placeholder 7"/>
          <p:cNvSpPr>
            <a:spLocks noGrp="1"/>
          </p:cNvSpPr>
          <p:nvPr>
            <p:ph type="sldNum" sz="quarter" idx="12"/>
          </p:nvPr>
        </p:nvSpPr>
        <p:spPr/>
        <p:txBody>
          <a:bodyPr/>
          <a:lstStyle/>
          <a:p>
            <a:fld id="{4382A7F7-08BF-4252-8141-63FB96055BBB}" type="slidenum">
              <a:rPr lang="en-US" smtClean="0"/>
              <a:pPr/>
              <a:t>5</a:t>
            </a:fld>
            <a:endParaRPr lang="en-US"/>
          </a:p>
        </p:txBody>
      </p:sp>
      <p:sp>
        <p:nvSpPr>
          <p:cNvPr id="9" name="TextBox 8"/>
          <p:cNvSpPr txBox="1"/>
          <p:nvPr/>
        </p:nvSpPr>
        <p:spPr>
          <a:xfrm>
            <a:off x="5404248" y="1635168"/>
            <a:ext cx="2854871" cy="369332"/>
          </a:xfrm>
          <a:prstGeom prst="rect">
            <a:avLst/>
          </a:prstGeom>
          <a:noFill/>
        </p:spPr>
        <p:txBody>
          <a:bodyPr wrap="square" rtlCol="0">
            <a:spAutoFit/>
          </a:bodyPr>
          <a:lstStyle/>
          <a:p>
            <a:pPr algn="ctr"/>
            <a:r>
              <a:rPr lang="en-US" dirty="0" err="1" smtClean="0"/>
              <a:t>Modalità</a:t>
            </a:r>
            <a:r>
              <a:rPr lang="en-US" dirty="0" smtClean="0"/>
              <a:t> “</a:t>
            </a:r>
            <a:r>
              <a:rPr lang="en-US" dirty="0" err="1" smtClean="0"/>
              <a:t>morbida</a:t>
            </a:r>
            <a:r>
              <a:rPr lang="en-US" dirty="0" smtClean="0"/>
              <a:t>”</a:t>
            </a:r>
            <a:endParaRPr lang="en-US" dirty="0"/>
          </a:p>
        </p:txBody>
      </p:sp>
      <p:sp>
        <p:nvSpPr>
          <p:cNvPr id="10" name="TextBox 9"/>
          <p:cNvSpPr txBox="1"/>
          <p:nvPr/>
        </p:nvSpPr>
        <p:spPr>
          <a:xfrm>
            <a:off x="1012087" y="1635168"/>
            <a:ext cx="2854871" cy="369332"/>
          </a:xfrm>
          <a:prstGeom prst="rect">
            <a:avLst/>
          </a:prstGeom>
          <a:noFill/>
        </p:spPr>
        <p:txBody>
          <a:bodyPr wrap="square" rtlCol="0">
            <a:spAutoFit/>
          </a:bodyPr>
          <a:lstStyle/>
          <a:p>
            <a:pPr algn="ctr"/>
            <a:r>
              <a:rPr lang="en-US" dirty="0" err="1" smtClean="0"/>
              <a:t>Modalità</a:t>
            </a:r>
            <a:r>
              <a:rPr lang="en-US" dirty="0" smtClean="0"/>
              <a:t> </a:t>
            </a:r>
            <a:r>
              <a:rPr lang="en-US" dirty="0" err="1" smtClean="0"/>
              <a:t>semplice</a:t>
            </a:r>
            <a:endParaRPr lang="en-US" dirty="0"/>
          </a:p>
        </p:txBody>
      </p:sp>
      <p:sp>
        <p:nvSpPr>
          <p:cNvPr id="11" name="TextBox 10"/>
          <p:cNvSpPr txBox="1"/>
          <p:nvPr/>
        </p:nvSpPr>
        <p:spPr>
          <a:xfrm>
            <a:off x="5582504" y="4185296"/>
            <a:ext cx="2854871" cy="369332"/>
          </a:xfrm>
          <a:prstGeom prst="rect">
            <a:avLst/>
          </a:prstGeom>
          <a:noFill/>
        </p:spPr>
        <p:txBody>
          <a:bodyPr wrap="square" rtlCol="0">
            <a:spAutoFit/>
          </a:bodyPr>
          <a:lstStyle/>
          <a:p>
            <a:pPr algn="ctr"/>
            <a:r>
              <a:rPr lang="en-US" dirty="0" smtClean="0"/>
              <a:t>Con </a:t>
            </a:r>
            <a:r>
              <a:rPr lang="en-US" dirty="0" err="1" smtClean="0"/>
              <a:t>controllo</a:t>
            </a:r>
            <a:r>
              <a:rPr lang="en-US" dirty="0" smtClean="0"/>
              <a:t> </a:t>
            </a:r>
            <a:r>
              <a:rPr lang="en-US" dirty="0" err="1" smtClean="0"/>
              <a:t>proporzionale</a:t>
            </a:r>
            <a:endParaRPr lang="en-US" dirty="0"/>
          </a:p>
        </p:txBody>
      </p:sp>
      <p:sp>
        <p:nvSpPr>
          <p:cNvPr id="12" name="TextBox 11"/>
          <p:cNvSpPr txBox="1"/>
          <p:nvPr/>
        </p:nvSpPr>
        <p:spPr>
          <a:xfrm>
            <a:off x="1075357" y="4226991"/>
            <a:ext cx="2854871" cy="369332"/>
          </a:xfrm>
          <a:prstGeom prst="rect">
            <a:avLst/>
          </a:prstGeom>
          <a:noFill/>
        </p:spPr>
        <p:txBody>
          <a:bodyPr wrap="square" rtlCol="0">
            <a:spAutoFit/>
          </a:bodyPr>
          <a:lstStyle/>
          <a:p>
            <a:pPr algn="ctr"/>
            <a:r>
              <a:rPr lang="en-US" dirty="0" err="1" smtClean="0"/>
              <a:t>Modalità</a:t>
            </a:r>
            <a:r>
              <a:rPr lang="en-US" dirty="0" smtClean="0"/>
              <a:t> a </a:t>
            </a:r>
            <a:r>
              <a:rPr lang="en-US" dirty="0" err="1" smtClean="0"/>
              <a:t>tre</a:t>
            </a:r>
            <a:r>
              <a:rPr lang="en-US" dirty="0" smtClean="0"/>
              <a:t> </a:t>
            </a:r>
            <a:r>
              <a:rPr lang="en-US" dirty="0" err="1" smtClean="0"/>
              <a:t>fasi</a:t>
            </a:r>
            <a:endParaRPr lang="en-US" dirty="0"/>
          </a:p>
        </p:txBody>
      </p:sp>
      <p:pic>
        <p:nvPicPr>
          <p:cNvPr id="3" name="IMG_013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686096" y="3707135"/>
            <a:ext cx="2177097" cy="3864034"/>
          </a:xfrm>
          <a:prstGeom prst="rect">
            <a:avLst/>
          </a:prstGeom>
        </p:spPr>
      </p:pic>
      <p:pic>
        <p:nvPicPr>
          <p:cNvPr id="5" name="IMG_0145.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318955" y="3692836"/>
            <a:ext cx="2214004" cy="3929539"/>
          </a:xfrm>
          <a:prstGeom prst="rect">
            <a:avLst/>
          </a:prstGeom>
        </p:spPr>
      </p:pic>
      <p:pic>
        <p:nvPicPr>
          <p:cNvPr id="6" name="IMG_0147.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72815" y="1978929"/>
            <a:ext cx="3929859" cy="2214005"/>
          </a:xfrm>
          <a:prstGeom prst="rect">
            <a:avLst/>
          </a:prstGeom>
        </p:spPr>
      </p:pic>
      <p:pic>
        <p:nvPicPr>
          <p:cNvPr id="7" name="IMG_0150.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314967" y="1121164"/>
            <a:ext cx="2214002" cy="3929535"/>
          </a:xfrm>
          <a:prstGeom prst="rect">
            <a:avLst/>
          </a:prstGeom>
        </p:spPr>
      </p:pic>
    </p:spTree>
    <p:extLst>
      <p:ext uri="{BB962C8B-B14F-4D97-AF65-F5344CB8AC3E}">
        <p14:creationId xmlns:p14="http://schemas.microsoft.com/office/powerpoint/2010/main" val="41560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32" fill="hold"/>
                                        <p:tgtEl>
                                          <p:spTgt spid="7"/>
                                        </p:tgtEl>
                                      </p:cBhvr>
                                    </p:cmd>
                                  </p:childTnLst>
                                </p:cTn>
                              </p:par>
                            </p:childTnLst>
                          </p:cTn>
                        </p:par>
                        <p:par>
                          <p:cTn id="7" fill="hold">
                            <p:stCondLst>
                              <p:cond delay="10332"/>
                            </p:stCondLst>
                            <p:childTnLst>
                              <p:par>
                                <p:cTn id="8" presetID="1" presetClass="mediacall" presetSubtype="0" fill="hold" nodeType="afterEffect">
                                  <p:stCondLst>
                                    <p:cond delay="0"/>
                                  </p:stCondLst>
                                  <p:childTnLst>
                                    <p:cmd type="call" cmd="playFrom(0.0)">
                                      <p:cBhvr>
                                        <p:cTn id="9" dur="5828" fill="hold"/>
                                        <p:tgtEl>
                                          <p:spTgt spid="6"/>
                                        </p:tgtEl>
                                      </p:cBhvr>
                                    </p:cmd>
                                  </p:childTnLst>
                                </p:cTn>
                              </p:par>
                            </p:childTnLst>
                          </p:cTn>
                        </p:par>
                        <p:par>
                          <p:cTn id="10" fill="hold">
                            <p:stCondLst>
                              <p:cond delay="16160"/>
                            </p:stCondLst>
                            <p:childTnLst>
                              <p:par>
                                <p:cTn id="11" presetID="1" presetClass="mediacall" presetSubtype="0" fill="hold" nodeType="afterEffect">
                                  <p:stCondLst>
                                    <p:cond delay="0"/>
                                  </p:stCondLst>
                                  <p:childTnLst>
                                    <p:cmd type="call" cmd="playFrom(0.0)">
                                      <p:cBhvr>
                                        <p:cTn id="12" dur="6269" fill="hold"/>
                                        <p:tgtEl>
                                          <p:spTgt spid="5"/>
                                        </p:tgtEl>
                                      </p:cBhvr>
                                    </p:cmd>
                                  </p:childTnLst>
                                </p:cTn>
                              </p:par>
                            </p:childTnLst>
                          </p:cTn>
                        </p:par>
                        <p:par>
                          <p:cTn id="13" fill="hold">
                            <p:stCondLst>
                              <p:cond delay="22429"/>
                            </p:stCondLst>
                            <p:childTnLst>
                              <p:par>
                                <p:cTn id="14" presetID="1" presetClass="mediacall" presetSubtype="0" fill="hold" nodeType="afterEffect">
                                  <p:stCondLst>
                                    <p:cond delay="0"/>
                                  </p:stCondLst>
                                  <p:childTnLst>
                                    <p:cmd type="call" cmd="playFrom(0.0)">
                                      <p:cBhvr>
                                        <p:cTn id="15" dur="53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7"/>
                                        </p:tgtEl>
                                      </p:cBhvr>
                                    </p:cmd>
                                  </p:childTnLst>
                                </p:cTn>
                              </p:par>
                            </p:childTnLst>
                          </p:cTn>
                        </p:par>
                      </p:childTnLst>
                    </p:cTn>
                  </p:par>
                </p:childTnLst>
              </p:cTn>
              <p:nextCondLst>
                <p:cond evt="onClick" delay="0">
                  <p:tgtEl>
                    <p:spTgt spid="7"/>
                  </p:tgtEl>
                </p:cond>
              </p:nextCondLst>
            </p:seq>
            <p:video>
              <p:cMediaNode vol="80000">
                <p:cTn id="39"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957" y="2133600"/>
            <a:ext cx="8490294" cy="3992563"/>
          </a:xfrm>
        </p:spPr>
        <p:txBody>
          <a:bodyPr>
            <a:normAutofit lnSpcReduction="10000"/>
          </a:bodyPr>
          <a:lstStyle/>
          <a:p>
            <a:r>
              <a:rPr lang="en-US" dirty="0" err="1" smtClean="0">
                <a:solidFill>
                  <a:srgbClr val="FF0000"/>
                </a:solidFill>
              </a:rPr>
              <a:t>Sfida</a:t>
            </a:r>
            <a:r>
              <a:rPr lang="en-US" dirty="0" smtClean="0">
                <a:solidFill>
                  <a:srgbClr val="FF0000"/>
                </a:solidFill>
              </a:rPr>
              <a:t> 1: </a:t>
            </a:r>
            <a:r>
              <a:rPr lang="en-US" dirty="0" err="1" smtClean="0"/>
              <a:t>Sei</a:t>
            </a:r>
            <a:r>
              <a:rPr lang="en-US" dirty="0" smtClean="0"/>
              <a:t> in </a:t>
            </a:r>
            <a:r>
              <a:rPr lang="en-US" dirty="0" err="1" smtClean="0"/>
              <a:t>grado</a:t>
            </a:r>
            <a:r>
              <a:rPr lang="en-US" dirty="0" smtClean="0"/>
              <a:t> di </a:t>
            </a:r>
            <a:r>
              <a:rPr lang="en-US" dirty="0" err="1" smtClean="0"/>
              <a:t>scrivere</a:t>
            </a:r>
            <a:r>
              <a:rPr lang="en-US" dirty="0" smtClean="0"/>
              <a:t> un </a:t>
            </a:r>
            <a:r>
              <a:rPr lang="en-US" dirty="0" err="1" smtClean="0"/>
              <a:t>programma</a:t>
            </a:r>
            <a:r>
              <a:rPr lang="en-US" dirty="0" smtClean="0"/>
              <a:t> </a:t>
            </a:r>
            <a:r>
              <a:rPr lang="en-US" dirty="0" err="1" smtClean="0"/>
              <a:t>che</a:t>
            </a:r>
            <a:r>
              <a:rPr lang="en-US" dirty="0" smtClean="0"/>
              <a:t> </a:t>
            </a:r>
            <a:r>
              <a:rPr lang="en-US" dirty="0" err="1" smtClean="0"/>
              <a:t>segua</a:t>
            </a:r>
            <a:r>
              <a:rPr lang="en-US" dirty="0" smtClean="0"/>
              <a:t> </a:t>
            </a:r>
            <a:r>
              <a:rPr lang="en-US" dirty="0" err="1" smtClean="0"/>
              <a:t>una</a:t>
            </a:r>
            <a:r>
              <a:rPr lang="en-US" dirty="0" smtClean="0"/>
              <a:t> </a:t>
            </a:r>
            <a:r>
              <a:rPr lang="en-US" dirty="0" err="1" smtClean="0"/>
              <a:t>linea</a:t>
            </a:r>
            <a:r>
              <a:rPr lang="en-US" dirty="0" smtClean="0"/>
              <a:t> </a:t>
            </a:r>
            <a:r>
              <a:rPr lang="en-US" dirty="0" err="1" smtClean="0">
                <a:solidFill>
                  <a:srgbClr val="FF0000"/>
                </a:solidFill>
              </a:rPr>
              <a:t>modalità</a:t>
            </a:r>
            <a:r>
              <a:rPr lang="en-US" dirty="0" smtClean="0">
                <a:solidFill>
                  <a:srgbClr val="FF0000"/>
                </a:solidFill>
              </a:rPr>
              <a:t> </a:t>
            </a:r>
            <a:r>
              <a:rPr lang="en-US" dirty="0" err="1" smtClean="0">
                <a:solidFill>
                  <a:srgbClr val="FF0000"/>
                </a:solidFill>
              </a:rPr>
              <a:t>semplice</a:t>
            </a:r>
            <a:r>
              <a:rPr lang="en-US" dirty="0" smtClean="0"/>
              <a:t>? </a:t>
            </a:r>
            <a:r>
              <a:rPr lang="en-US" dirty="0" err="1" smtClean="0"/>
              <a:t>Consiglio</a:t>
            </a:r>
            <a:r>
              <a:rPr lang="en-US" dirty="0" smtClean="0"/>
              <a:t>: </a:t>
            </a:r>
            <a:r>
              <a:rPr lang="en-US" dirty="0" err="1" smtClean="0"/>
              <a:t>rivela</a:t>
            </a:r>
            <a:r>
              <a:rPr lang="en-US" dirty="0" smtClean="0"/>
              <a:t> </a:t>
            </a:r>
            <a:r>
              <a:rPr lang="en-US" dirty="0" err="1" smtClean="0"/>
              <a:t>lezione</a:t>
            </a:r>
            <a:r>
              <a:rPr lang="en-US" dirty="0" smtClean="0"/>
              <a:t> per </a:t>
            </a:r>
            <a:r>
              <a:rPr lang="en-US" dirty="0" err="1" smtClean="0"/>
              <a:t>principianti</a:t>
            </a:r>
            <a:r>
              <a:rPr lang="en-US" dirty="0" smtClean="0"/>
              <a:t> </a:t>
            </a:r>
            <a:r>
              <a:rPr lang="en-US" dirty="0" err="1" smtClean="0"/>
              <a:t>sul</a:t>
            </a:r>
            <a:r>
              <a:rPr lang="en-US" dirty="0" smtClean="0"/>
              <a:t> </a:t>
            </a:r>
            <a:r>
              <a:rPr lang="en-US" dirty="0" err="1" smtClean="0"/>
              <a:t>seguire</a:t>
            </a:r>
            <a:r>
              <a:rPr lang="en-US" dirty="0" smtClean="0"/>
              <a:t> la </a:t>
            </a:r>
            <a:r>
              <a:rPr lang="en-US" dirty="0" err="1" smtClean="0"/>
              <a:t>linea</a:t>
            </a:r>
            <a:r>
              <a:rPr lang="en-US" dirty="0" smtClean="0"/>
              <a:t> di </a:t>
            </a:r>
            <a:r>
              <a:rPr lang="en-US" dirty="0" err="1" smtClean="0"/>
              <a:t>quello</a:t>
            </a:r>
            <a:r>
              <a:rPr lang="en-US" dirty="0" smtClean="0"/>
              <a:t> base</a:t>
            </a:r>
          </a:p>
          <a:p>
            <a:r>
              <a:rPr lang="en-US" dirty="0" err="1" smtClean="0">
                <a:solidFill>
                  <a:srgbClr val="FF0000"/>
                </a:solidFill>
              </a:rPr>
              <a:t>Sfida</a:t>
            </a:r>
            <a:r>
              <a:rPr lang="en-US" dirty="0" smtClean="0">
                <a:solidFill>
                  <a:srgbClr val="FF0000"/>
                </a:solidFill>
              </a:rPr>
              <a:t> 2:</a:t>
            </a:r>
            <a:r>
              <a:rPr lang="en-US" dirty="0" smtClean="0">
                <a:solidFill>
                  <a:schemeClr val="tx1"/>
                </a:solidFill>
              </a:rPr>
              <a:t>sei in </a:t>
            </a:r>
            <a:r>
              <a:rPr lang="en-US" dirty="0" err="1" smtClean="0">
                <a:solidFill>
                  <a:schemeClr val="tx1"/>
                </a:solidFill>
              </a:rPr>
              <a:t>grado</a:t>
            </a:r>
            <a:r>
              <a:rPr lang="en-US" dirty="0" smtClean="0">
                <a:solidFill>
                  <a:schemeClr val="tx1"/>
                </a:solidFill>
              </a:rPr>
              <a:t> di </a:t>
            </a:r>
            <a:r>
              <a:rPr lang="en-US" dirty="0" err="1" smtClean="0">
                <a:solidFill>
                  <a:schemeClr val="tx1"/>
                </a:solidFill>
              </a:rPr>
              <a:t>scrivere</a:t>
            </a:r>
            <a:r>
              <a:rPr lang="en-US" dirty="0" smtClean="0">
                <a:solidFill>
                  <a:schemeClr val="tx1"/>
                </a:solidFill>
              </a:rPr>
              <a:t> un </a:t>
            </a:r>
            <a:r>
              <a:rPr lang="en-US" dirty="0" err="1" smtClean="0">
                <a:solidFill>
                  <a:schemeClr val="tx1"/>
                </a:solidFill>
              </a:rPr>
              <a:t>programma</a:t>
            </a:r>
            <a:r>
              <a:rPr lang="en-US" dirty="0" smtClean="0">
                <a:solidFill>
                  <a:schemeClr val="tx1"/>
                </a:solidFill>
              </a:rPr>
              <a:t> </a:t>
            </a:r>
            <a:r>
              <a:rPr lang="en-US" dirty="0" err="1" smtClean="0">
                <a:solidFill>
                  <a:schemeClr val="tx1"/>
                </a:solidFill>
              </a:rPr>
              <a:t>che</a:t>
            </a:r>
            <a:r>
              <a:rPr lang="en-US" dirty="0" smtClean="0">
                <a:solidFill>
                  <a:schemeClr val="tx1"/>
                </a:solidFill>
              </a:rPr>
              <a:t> segue </a:t>
            </a:r>
            <a:r>
              <a:rPr lang="en-US" dirty="0" err="1" smtClean="0">
                <a:solidFill>
                  <a:schemeClr val="tx1"/>
                </a:solidFill>
              </a:rPr>
              <a:t>una</a:t>
            </a:r>
            <a:r>
              <a:rPr lang="en-US" dirty="0" smtClean="0">
                <a:solidFill>
                  <a:schemeClr val="tx1"/>
                </a:solidFill>
              </a:rPr>
              <a:t> </a:t>
            </a:r>
            <a:r>
              <a:rPr lang="en-US" dirty="0" err="1" smtClean="0">
                <a:solidFill>
                  <a:schemeClr val="tx1"/>
                </a:solidFill>
              </a:rPr>
              <a:t>linea</a:t>
            </a:r>
            <a:r>
              <a:rPr lang="en-US" dirty="0" smtClean="0">
                <a:solidFill>
                  <a:schemeClr val="tx1"/>
                </a:solidFill>
              </a:rPr>
              <a:t> in </a:t>
            </a:r>
            <a:r>
              <a:rPr lang="en-US" dirty="0" err="1" smtClean="0">
                <a:solidFill>
                  <a:srgbClr val="FF0000"/>
                </a:solidFill>
              </a:rPr>
              <a:t>modalità</a:t>
            </a:r>
            <a:r>
              <a:rPr lang="en-US" dirty="0" smtClean="0">
                <a:solidFill>
                  <a:srgbClr val="FF0000"/>
                </a:solidFill>
              </a:rPr>
              <a:t> “</a:t>
            </a:r>
            <a:r>
              <a:rPr lang="en-US" dirty="0" err="1" smtClean="0">
                <a:solidFill>
                  <a:srgbClr val="FF0000"/>
                </a:solidFill>
              </a:rPr>
              <a:t>morbida</a:t>
            </a:r>
            <a:r>
              <a:rPr lang="en-US" dirty="0" smtClean="0">
                <a:solidFill>
                  <a:srgbClr val="FF0000"/>
                </a:solidFill>
              </a:rPr>
              <a:t>”? </a:t>
            </a:r>
            <a:r>
              <a:rPr lang="en-US" dirty="0" err="1" smtClean="0">
                <a:solidFill>
                  <a:schemeClr val="tx1"/>
                </a:solidFill>
              </a:rPr>
              <a:t>Consiglio</a:t>
            </a:r>
            <a:r>
              <a:rPr lang="en-US" dirty="0" smtClean="0">
                <a:solidFill>
                  <a:schemeClr val="tx1"/>
                </a:solidFill>
              </a:rPr>
              <a:t>: </a:t>
            </a:r>
            <a:r>
              <a:rPr lang="en-US" dirty="0" err="1" smtClean="0">
                <a:solidFill>
                  <a:schemeClr val="tx1"/>
                </a:solidFill>
              </a:rPr>
              <a:t>abbassa</a:t>
            </a:r>
            <a:r>
              <a:rPr lang="en-US" dirty="0" smtClean="0">
                <a:solidFill>
                  <a:schemeClr val="tx1"/>
                </a:solidFill>
              </a:rPr>
              <a:t> </a:t>
            </a:r>
            <a:r>
              <a:rPr lang="en-US" dirty="0" err="1" smtClean="0">
                <a:solidFill>
                  <a:schemeClr val="tx1"/>
                </a:solidFill>
              </a:rPr>
              <a:t>il</a:t>
            </a:r>
            <a:r>
              <a:rPr lang="en-US" dirty="0" smtClean="0">
                <a:solidFill>
                  <a:schemeClr val="tx1"/>
                </a:solidFill>
              </a:rPr>
              <a:t> </a:t>
            </a:r>
            <a:r>
              <a:rPr lang="en-US" dirty="0" err="1" smtClean="0">
                <a:solidFill>
                  <a:schemeClr val="tx1"/>
                </a:solidFill>
              </a:rPr>
              <a:t>valore</a:t>
            </a:r>
            <a:r>
              <a:rPr lang="en-US" dirty="0" smtClean="0">
                <a:solidFill>
                  <a:schemeClr val="tx1"/>
                </a:solidFill>
              </a:rPr>
              <a:t> </a:t>
            </a:r>
            <a:r>
              <a:rPr lang="en-US" dirty="0" err="1" smtClean="0">
                <a:solidFill>
                  <a:schemeClr val="tx1"/>
                </a:solidFill>
              </a:rPr>
              <a:t>della</a:t>
            </a:r>
            <a:r>
              <a:rPr lang="en-US" dirty="0" smtClean="0">
                <a:solidFill>
                  <a:schemeClr val="tx1"/>
                </a:solidFill>
              </a:rPr>
              <a:t> </a:t>
            </a:r>
            <a:r>
              <a:rPr lang="en-US" dirty="0" err="1" smtClean="0">
                <a:solidFill>
                  <a:schemeClr val="tx1"/>
                </a:solidFill>
              </a:rPr>
              <a:t>sterzata</a:t>
            </a:r>
            <a:r>
              <a:rPr lang="en-US" dirty="0" smtClean="0">
                <a:solidFill>
                  <a:schemeClr val="tx1"/>
                </a:solidFill>
              </a:rPr>
              <a:t> </a:t>
            </a:r>
            <a:r>
              <a:rPr lang="en-US" dirty="0" err="1" smtClean="0">
                <a:solidFill>
                  <a:schemeClr val="tx1"/>
                </a:solidFill>
              </a:rPr>
              <a:t>nel</a:t>
            </a:r>
            <a:r>
              <a:rPr lang="en-US" dirty="0" smtClean="0">
                <a:solidFill>
                  <a:schemeClr val="tx1"/>
                </a:solidFill>
              </a:rPr>
              <a:t> </a:t>
            </a:r>
            <a:r>
              <a:rPr lang="en-US" dirty="0" err="1" smtClean="0">
                <a:solidFill>
                  <a:schemeClr val="tx1"/>
                </a:solidFill>
              </a:rPr>
              <a:t>programma</a:t>
            </a:r>
            <a:r>
              <a:rPr lang="en-US" dirty="0" smtClean="0">
                <a:solidFill>
                  <a:schemeClr val="tx1"/>
                </a:solidFill>
              </a:rPr>
              <a:t> in </a:t>
            </a:r>
            <a:r>
              <a:rPr lang="en-US" dirty="0" err="1" smtClean="0">
                <a:solidFill>
                  <a:schemeClr val="tx1"/>
                </a:solidFill>
              </a:rPr>
              <a:t>modalità</a:t>
            </a:r>
            <a:r>
              <a:rPr lang="en-US" dirty="0" smtClean="0">
                <a:solidFill>
                  <a:schemeClr val="tx1"/>
                </a:solidFill>
              </a:rPr>
              <a:t> </a:t>
            </a:r>
            <a:r>
              <a:rPr lang="en-US" dirty="0" err="1" smtClean="0">
                <a:solidFill>
                  <a:schemeClr val="tx1"/>
                </a:solidFill>
              </a:rPr>
              <a:t>semplice</a:t>
            </a:r>
            <a:endParaRPr lang="en-US" dirty="0" smtClean="0">
              <a:solidFill>
                <a:schemeClr val="tx1"/>
              </a:solidFill>
            </a:endParaRPr>
          </a:p>
          <a:p>
            <a:r>
              <a:rPr lang="en-US" dirty="0" err="1" smtClean="0">
                <a:solidFill>
                  <a:srgbClr val="FF0000"/>
                </a:solidFill>
              </a:rPr>
              <a:t>Sfida</a:t>
            </a:r>
            <a:r>
              <a:rPr lang="en-US" dirty="0" smtClean="0">
                <a:solidFill>
                  <a:srgbClr val="FF0000"/>
                </a:solidFill>
              </a:rPr>
              <a:t> 3: </a:t>
            </a:r>
            <a:r>
              <a:rPr lang="en-US" dirty="0" err="1" smtClean="0"/>
              <a:t>sei</a:t>
            </a:r>
            <a:r>
              <a:rPr lang="en-US" dirty="0" smtClean="0"/>
              <a:t> in </a:t>
            </a:r>
            <a:r>
              <a:rPr lang="en-US" dirty="0" err="1" smtClean="0"/>
              <a:t>grado</a:t>
            </a:r>
            <a:r>
              <a:rPr lang="en-US" dirty="0" smtClean="0"/>
              <a:t> di </a:t>
            </a:r>
            <a:r>
              <a:rPr lang="en-US" dirty="0" err="1" smtClean="0"/>
              <a:t>scrivere</a:t>
            </a:r>
            <a:r>
              <a:rPr lang="en-US" dirty="0" smtClean="0"/>
              <a:t> un </a:t>
            </a:r>
            <a:r>
              <a:rPr lang="en-US" dirty="0" err="1" smtClean="0"/>
              <a:t>programma</a:t>
            </a:r>
            <a:r>
              <a:rPr lang="en-US" dirty="0" smtClean="0"/>
              <a:t> </a:t>
            </a:r>
            <a:r>
              <a:rPr lang="en-US" dirty="0" err="1" smtClean="0"/>
              <a:t>che</a:t>
            </a:r>
            <a:r>
              <a:rPr lang="en-US" dirty="0" smtClean="0"/>
              <a:t> segue </a:t>
            </a:r>
            <a:r>
              <a:rPr lang="en-US" dirty="0" err="1" smtClean="0"/>
              <a:t>una</a:t>
            </a:r>
            <a:r>
              <a:rPr lang="en-US" dirty="0" smtClean="0"/>
              <a:t> </a:t>
            </a:r>
            <a:r>
              <a:rPr lang="en-US" dirty="0" err="1" smtClean="0"/>
              <a:t>linea</a:t>
            </a:r>
            <a:r>
              <a:rPr lang="en-US" dirty="0" smtClean="0"/>
              <a:t> in </a:t>
            </a:r>
            <a:r>
              <a:rPr lang="en-US" dirty="0" err="1" smtClean="0"/>
              <a:t>tre</a:t>
            </a:r>
            <a:r>
              <a:rPr lang="en-US" dirty="0" smtClean="0"/>
              <a:t> </a:t>
            </a:r>
            <a:r>
              <a:rPr lang="en-US" dirty="0" err="1" smtClean="0"/>
              <a:t>fasi</a:t>
            </a:r>
            <a:r>
              <a:rPr lang="en-US" dirty="0" smtClean="0"/>
              <a:t> </a:t>
            </a:r>
            <a:r>
              <a:rPr lang="en-US" dirty="0" smtClean="0">
                <a:solidFill>
                  <a:srgbClr val="FF0000"/>
                </a:solidFill>
              </a:rPr>
              <a:t>dove </a:t>
            </a:r>
            <a:r>
              <a:rPr lang="en-US" dirty="0" err="1" smtClean="0">
                <a:solidFill>
                  <a:srgbClr val="FF0000"/>
                </a:solidFill>
              </a:rPr>
              <a:t>il</a:t>
            </a:r>
            <a:r>
              <a:rPr lang="en-US" dirty="0" smtClean="0">
                <a:solidFill>
                  <a:srgbClr val="FF0000"/>
                </a:solidFill>
              </a:rPr>
              <a:t> robot </a:t>
            </a:r>
            <a:r>
              <a:rPr lang="en-US" dirty="0" err="1" smtClean="0">
                <a:solidFill>
                  <a:srgbClr val="FF0000"/>
                </a:solidFill>
              </a:rPr>
              <a:t>si</a:t>
            </a:r>
            <a:r>
              <a:rPr lang="en-US" dirty="0" smtClean="0">
                <a:solidFill>
                  <a:srgbClr val="FF0000"/>
                </a:solidFill>
              </a:rPr>
              <a:t> </a:t>
            </a:r>
            <a:r>
              <a:rPr lang="en-US" dirty="0" err="1" smtClean="0">
                <a:solidFill>
                  <a:srgbClr val="FF0000"/>
                </a:solidFill>
              </a:rPr>
              <a:t>muove</a:t>
            </a:r>
            <a:r>
              <a:rPr lang="en-US" dirty="0" smtClean="0">
                <a:solidFill>
                  <a:srgbClr val="FF0000"/>
                </a:solidFill>
              </a:rPr>
              <a:t> in </a:t>
            </a:r>
            <a:r>
              <a:rPr lang="en-US" dirty="0" err="1" smtClean="0">
                <a:solidFill>
                  <a:srgbClr val="FF0000"/>
                </a:solidFill>
              </a:rPr>
              <a:t>tre</a:t>
            </a:r>
            <a:r>
              <a:rPr lang="en-US" dirty="0" smtClean="0">
                <a:solidFill>
                  <a:srgbClr val="FF0000"/>
                </a:solidFill>
              </a:rPr>
              <a:t> </a:t>
            </a:r>
            <a:r>
              <a:rPr lang="en-US" dirty="0" err="1" smtClean="0">
                <a:solidFill>
                  <a:srgbClr val="FF0000"/>
                </a:solidFill>
              </a:rPr>
              <a:t>modi</a:t>
            </a:r>
            <a:r>
              <a:rPr lang="en-US" dirty="0" smtClean="0">
                <a:solidFill>
                  <a:srgbClr val="FF0000"/>
                </a:solidFill>
              </a:rPr>
              <a:t> </a:t>
            </a:r>
            <a:r>
              <a:rPr lang="en-US" dirty="0" err="1" smtClean="0">
                <a:solidFill>
                  <a:srgbClr val="FF0000"/>
                </a:solidFill>
              </a:rPr>
              <a:t>differenti</a:t>
            </a:r>
            <a:r>
              <a:rPr lang="en-US" dirty="0" smtClean="0">
                <a:solidFill>
                  <a:srgbClr val="FF0000"/>
                </a:solidFill>
              </a:rPr>
              <a:t> </a:t>
            </a:r>
            <a:r>
              <a:rPr lang="en-US" dirty="0" smtClean="0"/>
              <a:t>(</a:t>
            </a:r>
            <a:r>
              <a:rPr lang="en-US" dirty="0" err="1" smtClean="0"/>
              <a:t>sinistra</a:t>
            </a:r>
            <a:r>
              <a:rPr lang="en-US" dirty="0" smtClean="0"/>
              <a:t>, </a:t>
            </a:r>
            <a:r>
              <a:rPr lang="en-US" dirty="0" err="1" smtClean="0"/>
              <a:t>destra</a:t>
            </a:r>
            <a:r>
              <a:rPr lang="en-US" dirty="0" smtClean="0"/>
              <a:t> o </a:t>
            </a:r>
            <a:r>
              <a:rPr lang="en-US" dirty="0" err="1" smtClean="0"/>
              <a:t>dritto</a:t>
            </a:r>
            <a:r>
              <a:rPr lang="en-US" dirty="0" smtClean="0"/>
              <a:t>) </a:t>
            </a:r>
            <a:r>
              <a:rPr lang="en-US" dirty="0" err="1" smtClean="0"/>
              <a:t>basata</a:t>
            </a:r>
            <a:r>
              <a:rPr lang="en-US" dirty="0" smtClean="0"/>
              <a:t> </a:t>
            </a:r>
            <a:r>
              <a:rPr lang="en-US" dirty="0" err="1" smtClean="0"/>
              <a:t>sulla</a:t>
            </a:r>
            <a:r>
              <a:rPr lang="en-US" dirty="0" smtClean="0"/>
              <a:t> </a:t>
            </a:r>
            <a:r>
              <a:rPr lang="en-US" dirty="0" err="1" smtClean="0"/>
              <a:t>lettura</a:t>
            </a:r>
            <a:r>
              <a:rPr lang="en-US" dirty="0" smtClean="0"/>
              <a:t> del </a:t>
            </a:r>
            <a:r>
              <a:rPr lang="en-US" dirty="0" err="1" smtClean="0"/>
              <a:t>sensore</a:t>
            </a:r>
            <a:r>
              <a:rPr lang="en-US" dirty="0" smtClean="0"/>
              <a:t> di </a:t>
            </a:r>
            <a:r>
              <a:rPr lang="en-US" dirty="0" err="1" smtClean="0"/>
              <a:t>colore</a:t>
            </a:r>
            <a:r>
              <a:rPr lang="en-US" dirty="0" smtClean="0"/>
              <a:t>?</a:t>
            </a:r>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6</a:t>
            </a:fld>
            <a:endParaRPr lang="en-US"/>
          </a:p>
        </p:txBody>
      </p:sp>
      <p:sp>
        <p:nvSpPr>
          <p:cNvPr id="2" name="Title 1"/>
          <p:cNvSpPr>
            <a:spLocks noGrp="1"/>
          </p:cNvSpPr>
          <p:nvPr>
            <p:ph type="title"/>
          </p:nvPr>
        </p:nvSpPr>
        <p:spPr/>
        <p:txBody>
          <a:bodyPr/>
          <a:lstStyle/>
          <a:p>
            <a:r>
              <a:rPr lang="en-US" dirty="0" smtClean="0"/>
              <a:t>3 </a:t>
            </a:r>
            <a:r>
              <a:rPr lang="en-US" dirty="0" err="1" smtClean="0"/>
              <a:t>modalità</a:t>
            </a:r>
            <a:r>
              <a:rPr lang="en-US" dirty="0" smtClean="0"/>
              <a:t> per </a:t>
            </a:r>
            <a:r>
              <a:rPr lang="en-US" dirty="0" err="1" smtClean="0"/>
              <a:t>seguire</a:t>
            </a:r>
            <a:r>
              <a:rPr lang="en-US" dirty="0" smtClean="0"/>
              <a:t> </a:t>
            </a:r>
            <a:r>
              <a:rPr lang="en-US" dirty="0" err="1" smtClean="0"/>
              <a:t>una</a:t>
            </a:r>
            <a:r>
              <a:rPr lang="en-US" dirty="0" smtClean="0"/>
              <a:t> </a:t>
            </a:r>
            <a:r>
              <a:rPr lang="en-US" dirty="0" err="1" smtClean="0"/>
              <a:t>linea</a:t>
            </a:r>
            <a:endParaRPr lang="en-US" dirty="0"/>
          </a:p>
        </p:txBody>
      </p:sp>
    </p:spTree>
    <p:extLst>
      <p:ext uri="{BB962C8B-B14F-4D97-AF65-F5344CB8AC3E}">
        <p14:creationId xmlns:p14="http://schemas.microsoft.com/office/powerpoint/2010/main" val="212064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CALIBRARE:</a:t>
            </a:r>
          </a:p>
          <a:p>
            <a:pPr lvl="1"/>
            <a:r>
              <a:rPr lang="en-US" dirty="0" smtClean="0"/>
              <a:t>I </a:t>
            </a:r>
            <a:r>
              <a:rPr lang="en-US" dirty="0" err="1" smtClean="0"/>
              <a:t>programmi</a:t>
            </a:r>
            <a:r>
              <a:rPr lang="en-US" dirty="0" smtClean="0"/>
              <a:t> </a:t>
            </a:r>
            <a:r>
              <a:rPr lang="en-US" dirty="0" err="1" smtClean="0"/>
              <a:t>utilizzano</a:t>
            </a:r>
            <a:r>
              <a:rPr lang="en-US" dirty="0" smtClean="0"/>
              <a:t> </a:t>
            </a:r>
            <a:r>
              <a:rPr lang="en-US" dirty="0" err="1" smtClean="0"/>
              <a:t>il</a:t>
            </a:r>
            <a:r>
              <a:rPr lang="en-US" dirty="0" smtClean="0"/>
              <a:t> </a:t>
            </a:r>
            <a:r>
              <a:rPr lang="en-US" dirty="0" err="1" smtClean="0"/>
              <a:t>sensore</a:t>
            </a:r>
            <a:r>
              <a:rPr lang="en-US" dirty="0" smtClean="0"/>
              <a:t> di </a:t>
            </a:r>
            <a:r>
              <a:rPr lang="en-US" dirty="0" err="1" smtClean="0"/>
              <a:t>colore</a:t>
            </a:r>
            <a:r>
              <a:rPr lang="en-US" dirty="0" smtClean="0"/>
              <a:t> EV3 in </a:t>
            </a:r>
            <a:r>
              <a:rPr lang="en-US" dirty="0" err="1" smtClean="0"/>
              <a:t>modalità</a:t>
            </a:r>
            <a:r>
              <a:rPr lang="en-US" dirty="0" smtClean="0"/>
              <a:t> </a:t>
            </a:r>
            <a:r>
              <a:rPr lang="en-US" dirty="0" err="1" smtClean="0"/>
              <a:t>luce</a:t>
            </a:r>
            <a:endParaRPr lang="en-US" dirty="0" smtClean="0"/>
          </a:p>
          <a:p>
            <a:pPr lvl="1"/>
            <a:r>
              <a:rPr lang="en-US" dirty="0" err="1" smtClean="0"/>
              <a:t>Dovete</a:t>
            </a:r>
            <a:r>
              <a:rPr lang="en-US" dirty="0" smtClean="0"/>
              <a:t> </a:t>
            </a:r>
            <a:r>
              <a:rPr lang="en-US" dirty="0" err="1" smtClean="0"/>
              <a:t>calibrare</a:t>
            </a:r>
            <a:r>
              <a:rPr lang="en-US" dirty="0" smtClean="0"/>
              <a:t> i </a:t>
            </a:r>
            <a:r>
              <a:rPr lang="en-US" dirty="0" err="1" smtClean="0"/>
              <a:t>vostri</a:t>
            </a:r>
            <a:r>
              <a:rPr lang="en-US" dirty="0" smtClean="0"/>
              <a:t> </a:t>
            </a:r>
            <a:r>
              <a:rPr lang="en-US" dirty="0" err="1" smtClean="0"/>
              <a:t>sensori</a:t>
            </a:r>
            <a:r>
              <a:rPr lang="en-US" dirty="0" smtClean="0"/>
              <a:t>.</a:t>
            </a:r>
          </a:p>
          <a:p>
            <a:pPr lvl="1"/>
            <a:r>
              <a:rPr lang="en-US" dirty="0" smtClean="0"/>
              <a:t>Fate </a:t>
            </a:r>
            <a:r>
              <a:rPr lang="en-US" dirty="0" err="1" smtClean="0"/>
              <a:t>riferimento</a:t>
            </a:r>
            <a:r>
              <a:rPr lang="en-US" dirty="0" smtClean="0"/>
              <a:t> </a:t>
            </a:r>
            <a:r>
              <a:rPr lang="en-US" dirty="0" err="1" smtClean="0"/>
              <a:t>alla</a:t>
            </a:r>
            <a:r>
              <a:rPr lang="en-US" dirty="0" smtClean="0"/>
              <a:t> </a:t>
            </a:r>
            <a:r>
              <a:rPr lang="en-US" dirty="0" err="1" smtClean="0"/>
              <a:t>lezione</a:t>
            </a:r>
            <a:r>
              <a:rPr lang="en-US" dirty="0" smtClean="0"/>
              <a:t> </a:t>
            </a:r>
            <a:r>
              <a:rPr lang="en-US" dirty="0" err="1" smtClean="0"/>
              <a:t>intermedia</a:t>
            </a:r>
            <a:r>
              <a:rPr lang="en-US" dirty="0" smtClean="0"/>
              <a:t> </a:t>
            </a:r>
            <a:r>
              <a:rPr lang="en-US" dirty="0" err="1" smtClean="0"/>
              <a:t>sulla</a:t>
            </a:r>
            <a:r>
              <a:rPr lang="en-US" dirty="0" smtClean="0"/>
              <a:t> </a:t>
            </a:r>
            <a:r>
              <a:rPr lang="en-US" dirty="0" err="1" smtClean="0"/>
              <a:t>calibrazione</a:t>
            </a:r>
            <a:r>
              <a:rPr lang="en-US" dirty="0" smtClean="0"/>
              <a:t> </a:t>
            </a:r>
            <a:r>
              <a:rPr lang="en-US" dirty="0" err="1" smtClean="0"/>
              <a:t>dei</a:t>
            </a:r>
            <a:r>
              <a:rPr lang="en-US" dirty="0" smtClean="0"/>
              <a:t> </a:t>
            </a:r>
            <a:r>
              <a:rPr lang="en-US" dirty="0" err="1" smtClean="0"/>
              <a:t>sensore</a:t>
            </a:r>
            <a:r>
              <a:rPr lang="en-US" dirty="0" smtClean="0"/>
              <a:t> di </a:t>
            </a:r>
            <a:r>
              <a:rPr lang="en-US" dirty="0" err="1" smtClean="0"/>
              <a:t>colore</a:t>
            </a:r>
            <a:endParaRPr lang="en-US" dirty="0" smtClean="0"/>
          </a:p>
          <a:p>
            <a:r>
              <a:rPr lang="en-US" dirty="0" smtClean="0"/>
              <a:t>PORTE: </a:t>
            </a:r>
          </a:p>
          <a:p>
            <a:pPr lvl="1"/>
            <a:r>
              <a:rPr lang="en-US" dirty="0" err="1" smtClean="0"/>
              <a:t>Nei</a:t>
            </a:r>
            <a:r>
              <a:rPr lang="en-US" dirty="0" smtClean="0"/>
              <a:t> </a:t>
            </a:r>
            <a:r>
              <a:rPr lang="en-US" dirty="0" err="1" smtClean="0"/>
              <a:t>nostri</a:t>
            </a:r>
            <a:r>
              <a:rPr lang="en-US" dirty="0" smtClean="0"/>
              <a:t> </a:t>
            </a:r>
            <a:r>
              <a:rPr lang="en-US" dirty="0" err="1" smtClean="0"/>
              <a:t>esempi</a:t>
            </a:r>
            <a:r>
              <a:rPr lang="en-US" dirty="0" smtClean="0"/>
              <a:t> </a:t>
            </a:r>
            <a:r>
              <a:rPr lang="en-US" dirty="0" err="1" smtClean="0"/>
              <a:t>sensori</a:t>
            </a:r>
            <a:r>
              <a:rPr lang="en-US" dirty="0" smtClean="0"/>
              <a:t> di </a:t>
            </a:r>
            <a:r>
              <a:rPr lang="en-US" dirty="0" err="1" smtClean="0"/>
              <a:t>colore</a:t>
            </a:r>
            <a:r>
              <a:rPr lang="en-US" dirty="0" smtClean="0"/>
              <a:t> è </a:t>
            </a:r>
            <a:r>
              <a:rPr lang="en-US" dirty="0" err="1" smtClean="0"/>
              <a:t>collegato</a:t>
            </a:r>
            <a:r>
              <a:rPr lang="en-US" dirty="0" smtClean="0"/>
              <a:t> </a:t>
            </a:r>
            <a:r>
              <a:rPr lang="en-US" dirty="0" err="1" smtClean="0"/>
              <a:t>alla</a:t>
            </a:r>
            <a:r>
              <a:rPr lang="en-US" dirty="0" smtClean="0"/>
              <a:t> </a:t>
            </a:r>
            <a:r>
              <a:rPr lang="en-US" dirty="0" err="1" smtClean="0"/>
              <a:t>porta</a:t>
            </a:r>
            <a:r>
              <a:rPr lang="en-US" dirty="0" smtClean="0"/>
              <a:t> 3.  </a:t>
            </a:r>
          </a:p>
          <a:p>
            <a:pPr lvl="1"/>
            <a:r>
              <a:rPr lang="en-US" dirty="0" err="1" smtClean="0"/>
              <a:t>Tenete</a:t>
            </a:r>
            <a:r>
              <a:rPr lang="en-US" dirty="0" smtClean="0"/>
              <a:t> in </a:t>
            </a:r>
            <a:r>
              <a:rPr lang="en-US" dirty="0" err="1" smtClean="0"/>
              <a:t>considerazione</a:t>
            </a:r>
            <a:r>
              <a:rPr lang="en-US" dirty="0" smtClean="0"/>
              <a:t> se </a:t>
            </a:r>
            <a:r>
              <a:rPr lang="en-US" dirty="0" err="1" smtClean="0"/>
              <a:t>il</a:t>
            </a:r>
            <a:r>
              <a:rPr lang="en-US" dirty="0" smtClean="0"/>
              <a:t> </a:t>
            </a:r>
            <a:r>
              <a:rPr lang="en-US" dirty="0" err="1" smtClean="0"/>
              <a:t>vostro</a:t>
            </a:r>
            <a:r>
              <a:rPr lang="en-US" dirty="0" smtClean="0"/>
              <a:t> robot lo ha </a:t>
            </a:r>
            <a:r>
              <a:rPr lang="en-US" dirty="0" err="1" smtClean="0"/>
              <a:t>collegato</a:t>
            </a:r>
            <a:r>
              <a:rPr lang="en-US" dirty="0" smtClean="0"/>
              <a:t> ad </a:t>
            </a:r>
            <a:r>
              <a:rPr lang="en-US" dirty="0" err="1" smtClean="0"/>
              <a:t>un’altra</a:t>
            </a:r>
            <a:r>
              <a:rPr lang="en-US" dirty="0" smtClean="0"/>
              <a:t> </a:t>
            </a:r>
            <a:r>
              <a:rPr lang="en-US" dirty="0" err="1" smtClean="0"/>
              <a:t>porta</a:t>
            </a:r>
            <a:r>
              <a:rPr lang="en-US" dirty="0" smtClean="0"/>
              <a:t>. </a:t>
            </a:r>
          </a:p>
          <a:p>
            <a:r>
              <a:rPr lang="en-US" dirty="0" smtClean="0"/>
              <a:t>QUALE LATO DELLA LINEA SEGUIRE:</a:t>
            </a:r>
          </a:p>
          <a:p>
            <a:pPr lvl="1"/>
            <a:r>
              <a:rPr lang="en-US" dirty="0" err="1" smtClean="0"/>
              <a:t>Ricordate</a:t>
            </a:r>
            <a:r>
              <a:rPr lang="en-US" dirty="0" smtClean="0"/>
              <a:t> di </a:t>
            </a:r>
            <a:r>
              <a:rPr lang="en-US" dirty="0" err="1" smtClean="0"/>
              <a:t>tenere</a:t>
            </a:r>
            <a:r>
              <a:rPr lang="en-US" dirty="0" smtClean="0"/>
              <a:t> nota per quale </a:t>
            </a:r>
            <a:r>
              <a:rPr lang="en-US" dirty="0" err="1" smtClean="0"/>
              <a:t>lato</a:t>
            </a:r>
            <a:r>
              <a:rPr lang="en-US" dirty="0" smtClean="0"/>
              <a:t> </a:t>
            </a:r>
            <a:r>
              <a:rPr lang="en-US" dirty="0" err="1" smtClean="0"/>
              <a:t>della</a:t>
            </a:r>
            <a:r>
              <a:rPr lang="en-US" dirty="0" smtClean="0"/>
              <a:t> </a:t>
            </a:r>
            <a:r>
              <a:rPr lang="en-US" dirty="0" err="1" smtClean="0"/>
              <a:t>linea</a:t>
            </a:r>
            <a:r>
              <a:rPr lang="en-US" dirty="0" smtClean="0"/>
              <a:t> </a:t>
            </a:r>
            <a:r>
              <a:rPr lang="en-US" dirty="0" err="1" smtClean="0"/>
              <a:t>avrebbe</a:t>
            </a:r>
            <a:r>
              <a:rPr lang="en-US" dirty="0" smtClean="0"/>
              <a:t> </a:t>
            </a:r>
            <a:r>
              <a:rPr lang="en-US" dirty="0" err="1" smtClean="0"/>
              <a:t>scritto</a:t>
            </a:r>
            <a:r>
              <a:rPr lang="en-US" dirty="0" smtClean="0"/>
              <a:t> </a:t>
            </a:r>
            <a:r>
              <a:rPr lang="en-US" dirty="0" err="1" smtClean="0"/>
              <a:t>il</a:t>
            </a:r>
            <a:r>
              <a:rPr lang="en-US" dirty="0" smtClean="0"/>
              <a:t> </a:t>
            </a:r>
            <a:r>
              <a:rPr lang="en-US" dirty="0" err="1" smtClean="0"/>
              <a:t>vostro</a:t>
            </a:r>
            <a:r>
              <a:rPr lang="en-US" dirty="0" smtClean="0"/>
              <a:t> </a:t>
            </a:r>
            <a:r>
              <a:rPr lang="en-US" dirty="0" err="1" smtClean="0"/>
              <a:t>codice</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pPr/>
              <a:t>7</a:t>
            </a:fld>
            <a:endParaRPr lang="en-US"/>
          </a:p>
        </p:txBody>
      </p:sp>
      <p:sp>
        <p:nvSpPr>
          <p:cNvPr id="2" name="Title 1"/>
          <p:cNvSpPr>
            <a:spLocks noGrp="1"/>
          </p:cNvSpPr>
          <p:nvPr>
            <p:ph type="title"/>
          </p:nvPr>
        </p:nvSpPr>
        <p:spPr/>
        <p:txBody>
          <a:bodyPr/>
          <a:lstStyle/>
          <a:p>
            <a:r>
              <a:rPr lang="en-US" dirty="0" err="1" smtClean="0"/>
              <a:t>Alcune</a:t>
            </a:r>
            <a:r>
              <a:rPr lang="en-US" dirty="0" smtClean="0"/>
              <a:t> note </a:t>
            </a:r>
            <a:r>
              <a:rPr lang="en-US" dirty="0" err="1" smtClean="0"/>
              <a:t>sulle</a:t>
            </a:r>
            <a:r>
              <a:rPr lang="en-US" dirty="0" smtClean="0"/>
              <a:t> </a:t>
            </a:r>
            <a:r>
              <a:rPr lang="en-US" dirty="0" err="1" smtClean="0"/>
              <a:t>nostre</a:t>
            </a:r>
            <a:r>
              <a:rPr lang="en-US" dirty="0" smtClean="0"/>
              <a:t> </a:t>
            </a:r>
            <a:r>
              <a:rPr lang="en-US" dirty="0" err="1" smtClean="0"/>
              <a:t>soluzioni</a:t>
            </a:r>
            <a:endParaRPr lang="en-US" dirty="0"/>
          </a:p>
        </p:txBody>
      </p:sp>
    </p:spTree>
    <p:extLst>
      <p:ext uri="{BB962C8B-B14F-4D97-AF65-F5344CB8AC3E}">
        <p14:creationId xmlns:p14="http://schemas.microsoft.com/office/powerpoint/2010/main" val="1003692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Soluzione</a:t>
            </a:r>
            <a:r>
              <a:rPr lang="en-US" dirty="0" smtClean="0"/>
              <a:t> 1: </a:t>
            </a:r>
            <a:r>
              <a:rPr lang="en-US" dirty="0" err="1" smtClean="0"/>
              <a:t>modalità</a:t>
            </a:r>
            <a:r>
              <a:rPr lang="en-US" dirty="0" smtClean="0"/>
              <a:t> </a:t>
            </a:r>
            <a:r>
              <a:rPr lang="en-US" dirty="0" err="1" smtClean="0"/>
              <a:t>semplice</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3" name="Slide Number Placeholder 2"/>
          <p:cNvSpPr>
            <a:spLocks noGrp="1"/>
          </p:cNvSpPr>
          <p:nvPr>
            <p:ph type="sldNum" sz="quarter" idx="12"/>
          </p:nvPr>
        </p:nvSpPr>
        <p:spPr/>
        <p:txBody>
          <a:bodyPr/>
          <a:lstStyle/>
          <a:p>
            <a:fld id="{4382A7F7-08BF-4252-8141-63FB96055BBB}" type="slidenum">
              <a:rPr lang="en-US" smtClean="0"/>
              <a:pPr/>
              <a:t>8</a:t>
            </a:fld>
            <a:endParaRPr lang="en-US"/>
          </a:p>
        </p:txBody>
      </p:sp>
      <p:pic>
        <p:nvPicPr>
          <p:cNvPr id="9" name="Picture 8" descr="Screen Shot 2014-10-05 at 9.45.40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8388" y="2083444"/>
            <a:ext cx="7087094" cy="4197853"/>
          </a:xfrm>
          <a:prstGeom prst="rect">
            <a:avLst/>
          </a:prstGeom>
        </p:spPr>
      </p:pic>
      <p:sp>
        <p:nvSpPr>
          <p:cNvPr id="6" name="CasellaDiTesto 5"/>
          <p:cNvSpPr txBox="1"/>
          <p:nvPr/>
        </p:nvSpPr>
        <p:spPr>
          <a:xfrm>
            <a:off x="1524059" y="2195091"/>
            <a:ext cx="3036065" cy="553998"/>
          </a:xfrm>
          <a:prstGeom prst="rect">
            <a:avLst/>
          </a:prstGeom>
          <a:solidFill>
            <a:schemeClr val="bg1">
              <a:lumMod val="85000"/>
            </a:schemeClr>
          </a:solidFill>
        </p:spPr>
        <p:txBody>
          <a:bodyPr wrap="square" rtlCol="0">
            <a:spAutoFit/>
          </a:bodyPr>
          <a:lstStyle/>
          <a:p>
            <a:pPr>
              <a:lnSpc>
                <a:spcPts val="900"/>
              </a:lnSpc>
            </a:pPr>
            <a:r>
              <a:rPr lang="it-IT" sz="900" dirty="0" smtClean="0"/>
              <a:t>Lo scopo di questo programma e di seguire una linea in maniera molto semplice programmando di seguire il lato sinistro della linea. Questo è il tipo di programma più comunemente insegnato.</a:t>
            </a:r>
            <a:endParaRPr lang="it-IT" sz="1000" dirty="0"/>
          </a:p>
        </p:txBody>
      </p:sp>
      <p:sp>
        <p:nvSpPr>
          <p:cNvPr id="7" name="CasellaDiTesto 6"/>
          <p:cNvSpPr txBox="1"/>
          <p:nvPr/>
        </p:nvSpPr>
        <p:spPr>
          <a:xfrm>
            <a:off x="4633423" y="2206803"/>
            <a:ext cx="2646000" cy="558999"/>
          </a:xfrm>
          <a:prstGeom prst="rect">
            <a:avLst/>
          </a:prstGeom>
          <a:solidFill>
            <a:schemeClr val="bg1">
              <a:lumMod val="85000"/>
            </a:schemeClr>
          </a:solidFill>
        </p:spPr>
        <p:txBody>
          <a:bodyPr wrap="square" rtlCol="0">
            <a:spAutoFit/>
          </a:bodyPr>
          <a:lstStyle/>
          <a:p>
            <a:pPr>
              <a:lnSpc>
                <a:spcPts val="900"/>
              </a:lnSpc>
            </a:pPr>
            <a:r>
              <a:rPr lang="it-IT" sz="900" dirty="0" smtClean="0"/>
              <a:t>Nota</a:t>
            </a:r>
            <a:r>
              <a:rPr lang="it-IT" sz="900" dirty="0"/>
              <a:t>: questo programma usa sensori di colore in modalità luce. Ciò vuol dire che dovrete calibrare il vostro sensore di colore. Potete leggere prima di continuare la lezione sulla </a:t>
            </a:r>
            <a:r>
              <a:rPr lang="it-IT" sz="900" dirty="0" smtClean="0"/>
              <a:t>calibrazione</a:t>
            </a:r>
            <a:endParaRPr lang="it-IT" sz="900" dirty="0"/>
          </a:p>
        </p:txBody>
      </p:sp>
      <p:sp>
        <p:nvSpPr>
          <p:cNvPr id="10" name="CasellaDiTesto 9"/>
          <p:cNvSpPr txBox="1"/>
          <p:nvPr/>
        </p:nvSpPr>
        <p:spPr>
          <a:xfrm>
            <a:off x="1736901" y="3682200"/>
            <a:ext cx="756000" cy="605294"/>
          </a:xfrm>
          <a:prstGeom prst="rect">
            <a:avLst/>
          </a:prstGeom>
          <a:solidFill>
            <a:schemeClr val="bg1">
              <a:lumMod val="85000"/>
            </a:schemeClr>
          </a:solidFill>
        </p:spPr>
        <p:txBody>
          <a:bodyPr wrap="square" rtlCol="0">
            <a:spAutoFit/>
          </a:bodyPr>
          <a:lstStyle/>
          <a:p>
            <a:pPr>
              <a:lnSpc>
                <a:spcPts val="800"/>
              </a:lnSpc>
            </a:pPr>
            <a:r>
              <a:rPr lang="it-IT" sz="800" dirty="0"/>
              <a:t>L</a:t>
            </a:r>
            <a:r>
              <a:rPr lang="it-IT" sz="800" dirty="0" smtClean="0"/>
              <a:t>o </a:t>
            </a:r>
            <a:r>
              <a:rPr lang="it-IT" sz="800" dirty="0" err="1" smtClean="0"/>
              <a:t>switch</a:t>
            </a:r>
            <a:r>
              <a:rPr lang="it-IT" sz="800" dirty="0" smtClean="0"/>
              <a:t> controlla se è il robot sta leggendo bianco o nero</a:t>
            </a:r>
            <a:endParaRPr lang="it-IT" sz="800" dirty="0"/>
          </a:p>
        </p:txBody>
      </p:sp>
      <p:sp>
        <p:nvSpPr>
          <p:cNvPr id="11" name="CasellaDiTesto 10"/>
          <p:cNvSpPr txBox="1"/>
          <p:nvPr/>
        </p:nvSpPr>
        <p:spPr>
          <a:xfrm>
            <a:off x="7184570" y="3990785"/>
            <a:ext cx="720000" cy="1823576"/>
          </a:xfrm>
          <a:prstGeom prst="rect">
            <a:avLst/>
          </a:prstGeom>
          <a:solidFill>
            <a:schemeClr val="bg1">
              <a:lumMod val="85000"/>
            </a:schemeClr>
          </a:solidFill>
        </p:spPr>
        <p:txBody>
          <a:bodyPr wrap="square" rtlCol="0">
            <a:spAutoFit/>
          </a:bodyPr>
          <a:lstStyle/>
          <a:p>
            <a:pPr>
              <a:lnSpc>
                <a:spcPts val="900"/>
              </a:lnSpc>
            </a:pPr>
            <a:r>
              <a:rPr lang="it-IT" sz="900" spc="-40" dirty="0" smtClean="0"/>
              <a:t>Se volete seguire una linea solo per una certa distanza,  dovete cliccare sul simbolo dell’infinito per cambiare modalità di uscita dal </a:t>
            </a:r>
            <a:r>
              <a:rPr lang="it-IT" sz="900" spc="-40" dirty="0" err="1" smtClean="0"/>
              <a:t>loop</a:t>
            </a:r>
            <a:endParaRPr lang="it-IT" sz="900" spc="-40" dirty="0"/>
          </a:p>
        </p:txBody>
      </p:sp>
      <p:sp>
        <p:nvSpPr>
          <p:cNvPr id="12" name="CasellaDiTesto 11"/>
          <p:cNvSpPr txBox="1"/>
          <p:nvPr/>
        </p:nvSpPr>
        <p:spPr>
          <a:xfrm>
            <a:off x="4054169" y="3493296"/>
            <a:ext cx="900000" cy="451406"/>
          </a:xfrm>
          <a:prstGeom prst="rect">
            <a:avLst/>
          </a:prstGeom>
          <a:solidFill>
            <a:schemeClr val="bg1"/>
          </a:solidFill>
        </p:spPr>
        <p:txBody>
          <a:bodyPr wrap="square" rtlCol="0">
            <a:spAutoFit/>
          </a:bodyPr>
          <a:lstStyle/>
          <a:p>
            <a:pPr>
              <a:lnSpc>
                <a:spcPts val="700"/>
              </a:lnSpc>
            </a:pPr>
            <a:r>
              <a:rPr lang="it-IT" sz="800" spc="-50" dirty="0" smtClean="0"/>
              <a:t>Se il robot legge bianco, gira bruscamente a destra</a:t>
            </a:r>
            <a:endParaRPr lang="it-IT" sz="800" spc="-50" dirty="0"/>
          </a:p>
        </p:txBody>
      </p:sp>
      <p:sp>
        <p:nvSpPr>
          <p:cNvPr id="13" name="CasellaDiTesto 12"/>
          <p:cNvSpPr txBox="1"/>
          <p:nvPr/>
        </p:nvSpPr>
        <p:spPr>
          <a:xfrm>
            <a:off x="4042293" y="5118236"/>
            <a:ext cx="900000" cy="451406"/>
          </a:xfrm>
          <a:prstGeom prst="rect">
            <a:avLst/>
          </a:prstGeom>
          <a:solidFill>
            <a:schemeClr val="bg1"/>
          </a:solidFill>
        </p:spPr>
        <p:txBody>
          <a:bodyPr wrap="square" rtlCol="0">
            <a:spAutoFit/>
          </a:bodyPr>
          <a:lstStyle/>
          <a:p>
            <a:pPr>
              <a:lnSpc>
                <a:spcPts val="700"/>
              </a:lnSpc>
            </a:pPr>
            <a:r>
              <a:rPr lang="it-IT" sz="800" spc="-50" dirty="0" smtClean="0"/>
              <a:t>Se il robot legge nero, gira bruscamente a sinistra</a:t>
            </a:r>
            <a:endParaRPr lang="it-IT" sz="800" spc="-50" dirty="0"/>
          </a:p>
        </p:txBody>
      </p:sp>
      <p:sp>
        <p:nvSpPr>
          <p:cNvPr id="14" name="CasellaDiTesto 13"/>
          <p:cNvSpPr txBox="1"/>
          <p:nvPr/>
        </p:nvSpPr>
        <p:spPr>
          <a:xfrm>
            <a:off x="5424600" y="4447281"/>
            <a:ext cx="900000" cy="451406"/>
          </a:xfrm>
          <a:prstGeom prst="rect">
            <a:avLst/>
          </a:prstGeom>
          <a:solidFill>
            <a:schemeClr val="bg1"/>
          </a:solidFill>
        </p:spPr>
        <p:txBody>
          <a:bodyPr wrap="square" rtlCol="0">
            <a:spAutoFit/>
          </a:bodyPr>
          <a:lstStyle/>
          <a:p>
            <a:pPr>
              <a:lnSpc>
                <a:spcPts val="700"/>
              </a:lnSpc>
            </a:pPr>
            <a:r>
              <a:rPr lang="it-IT" sz="800" spc="-50" dirty="0" smtClean="0"/>
              <a:t>Questo verrà eseguito all’infinito finché non verrà premuto il tasto </a:t>
            </a:r>
            <a:endParaRPr lang="it-IT" sz="800" spc="-50" dirty="0"/>
          </a:p>
        </p:txBody>
      </p:sp>
    </p:spTree>
    <p:extLst>
      <p:ext uri="{BB962C8B-B14F-4D97-AF65-F5344CB8AC3E}">
        <p14:creationId xmlns:p14="http://schemas.microsoft.com/office/powerpoint/2010/main" val="1262653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Soluzione</a:t>
            </a:r>
            <a:r>
              <a:rPr lang="en-US" dirty="0" smtClean="0"/>
              <a:t> 2: </a:t>
            </a:r>
            <a:r>
              <a:rPr lang="en-US" dirty="0" err="1" smtClean="0"/>
              <a:t>modalità</a:t>
            </a:r>
            <a:r>
              <a:rPr lang="en-US" dirty="0" smtClean="0"/>
              <a:t> “</a:t>
            </a:r>
            <a:r>
              <a:rPr lang="en-US" dirty="0" err="1" smtClean="0"/>
              <a:t>morbida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 2015 EV3Lessons.com, Last edit 4/5/2015</a:t>
            </a:r>
            <a:endParaRPr lang="en-US"/>
          </a:p>
        </p:txBody>
      </p:sp>
      <p:sp>
        <p:nvSpPr>
          <p:cNvPr id="3" name="Slide Number Placeholder 2"/>
          <p:cNvSpPr>
            <a:spLocks noGrp="1"/>
          </p:cNvSpPr>
          <p:nvPr>
            <p:ph type="sldNum" sz="quarter" idx="12"/>
          </p:nvPr>
        </p:nvSpPr>
        <p:spPr/>
        <p:txBody>
          <a:bodyPr/>
          <a:lstStyle/>
          <a:p>
            <a:fld id="{4382A7F7-08BF-4252-8141-63FB96055BBB}" type="slidenum">
              <a:rPr lang="en-US" smtClean="0"/>
              <a:pPr/>
              <a:t>9</a:t>
            </a:fld>
            <a:endParaRPr lang="en-US"/>
          </a:p>
        </p:txBody>
      </p:sp>
      <p:pic>
        <p:nvPicPr>
          <p:cNvPr id="6" name="Picture 5" descr="Screen Shot 2014-10-05 at 9.46.47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1905" y="1839680"/>
            <a:ext cx="8090704" cy="4727510"/>
          </a:xfrm>
          <a:prstGeom prst="rect">
            <a:avLst/>
          </a:prstGeom>
        </p:spPr>
      </p:pic>
      <p:sp>
        <p:nvSpPr>
          <p:cNvPr id="7" name="CasellaDiTesto 6"/>
          <p:cNvSpPr txBox="1"/>
          <p:nvPr/>
        </p:nvSpPr>
        <p:spPr>
          <a:xfrm>
            <a:off x="768005" y="1975232"/>
            <a:ext cx="787663" cy="2046394"/>
          </a:xfrm>
          <a:prstGeom prst="rect">
            <a:avLst/>
          </a:prstGeom>
          <a:solidFill>
            <a:schemeClr val="bg1">
              <a:lumMod val="85000"/>
            </a:schemeClr>
          </a:solidFill>
        </p:spPr>
        <p:txBody>
          <a:bodyPr wrap="square" rtlCol="0">
            <a:spAutoFit/>
          </a:bodyPr>
          <a:lstStyle/>
          <a:p>
            <a:pPr>
              <a:lnSpc>
                <a:spcPts val="800"/>
              </a:lnSpc>
            </a:pPr>
            <a:r>
              <a:rPr lang="it-IT" sz="900" dirty="0" smtClean="0"/>
              <a:t>Nota</a:t>
            </a:r>
            <a:r>
              <a:rPr lang="it-IT" sz="900" dirty="0"/>
              <a:t>: questo programma usa sensori di colore in modalità luce. Ciò vuol dire che dovrete calibrare il vostro sensore di colore. Potete leggere prima di continuare la lezione sulla </a:t>
            </a:r>
            <a:r>
              <a:rPr lang="it-IT" sz="900" dirty="0" smtClean="0"/>
              <a:t>calibrazione</a:t>
            </a:r>
            <a:endParaRPr lang="it-IT" sz="900" dirty="0"/>
          </a:p>
        </p:txBody>
      </p:sp>
      <p:sp>
        <p:nvSpPr>
          <p:cNvPr id="8" name="CasellaDiTesto 7"/>
          <p:cNvSpPr txBox="1"/>
          <p:nvPr/>
        </p:nvSpPr>
        <p:spPr>
          <a:xfrm>
            <a:off x="2164437" y="3486246"/>
            <a:ext cx="756000" cy="605294"/>
          </a:xfrm>
          <a:prstGeom prst="rect">
            <a:avLst/>
          </a:prstGeom>
          <a:solidFill>
            <a:schemeClr val="bg1">
              <a:lumMod val="85000"/>
            </a:schemeClr>
          </a:solidFill>
        </p:spPr>
        <p:txBody>
          <a:bodyPr wrap="square" rtlCol="0">
            <a:spAutoFit/>
          </a:bodyPr>
          <a:lstStyle/>
          <a:p>
            <a:pPr>
              <a:lnSpc>
                <a:spcPts val="800"/>
              </a:lnSpc>
            </a:pPr>
            <a:r>
              <a:rPr lang="it-IT" sz="800" dirty="0"/>
              <a:t>L</a:t>
            </a:r>
            <a:r>
              <a:rPr lang="it-IT" sz="800" dirty="0" smtClean="0"/>
              <a:t>o </a:t>
            </a:r>
            <a:r>
              <a:rPr lang="it-IT" sz="800" dirty="0" err="1" smtClean="0"/>
              <a:t>switch</a:t>
            </a:r>
            <a:r>
              <a:rPr lang="it-IT" sz="800" dirty="0" smtClean="0"/>
              <a:t> controlla se è il robot sta leggendo bianco o nero</a:t>
            </a:r>
            <a:endParaRPr lang="it-IT" sz="800" dirty="0"/>
          </a:p>
        </p:txBody>
      </p:sp>
      <p:sp>
        <p:nvSpPr>
          <p:cNvPr id="9" name="CasellaDiTesto 8"/>
          <p:cNvSpPr txBox="1"/>
          <p:nvPr/>
        </p:nvSpPr>
        <p:spPr>
          <a:xfrm>
            <a:off x="4481705" y="3297342"/>
            <a:ext cx="900000" cy="366319"/>
          </a:xfrm>
          <a:prstGeom prst="rect">
            <a:avLst/>
          </a:prstGeom>
          <a:solidFill>
            <a:schemeClr val="bg1"/>
          </a:solidFill>
        </p:spPr>
        <p:txBody>
          <a:bodyPr wrap="square" rtlCol="0">
            <a:spAutoFit/>
          </a:bodyPr>
          <a:lstStyle/>
          <a:p>
            <a:pPr>
              <a:lnSpc>
                <a:spcPts val="700"/>
              </a:lnSpc>
            </a:pPr>
            <a:r>
              <a:rPr lang="it-IT" sz="800" spc="-50" dirty="0" smtClean="0"/>
              <a:t>Se il robot legge bianco, gira un po’ a destra</a:t>
            </a:r>
            <a:endParaRPr lang="it-IT" sz="800" spc="-50" dirty="0"/>
          </a:p>
        </p:txBody>
      </p:sp>
      <p:sp>
        <p:nvSpPr>
          <p:cNvPr id="10" name="CasellaDiTesto 9"/>
          <p:cNvSpPr txBox="1"/>
          <p:nvPr/>
        </p:nvSpPr>
        <p:spPr>
          <a:xfrm>
            <a:off x="4469829" y="5023228"/>
            <a:ext cx="900000" cy="361637"/>
          </a:xfrm>
          <a:prstGeom prst="rect">
            <a:avLst/>
          </a:prstGeom>
          <a:solidFill>
            <a:schemeClr val="bg1"/>
          </a:solidFill>
        </p:spPr>
        <p:txBody>
          <a:bodyPr wrap="square" rtlCol="0">
            <a:spAutoFit/>
          </a:bodyPr>
          <a:lstStyle/>
          <a:p>
            <a:pPr>
              <a:lnSpc>
                <a:spcPts val="700"/>
              </a:lnSpc>
            </a:pPr>
            <a:r>
              <a:rPr lang="it-IT" sz="800" spc="-50" dirty="0" smtClean="0"/>
              <a:t>Se il robot legge nero, gira un po’ a sinistra</a:t>
            </a:r>
            <a:endParaRPr lang="it-IT" sz="800" spc="-50" dirty="0"/>
          </a:p>
        </p:txBody>
      </p:sp>
      <p:sp>
        <p:nvSpPr>
          <p:cNvPr id="11" name="CasellaDiTesto 10"/>
          <p:cNvSpPr txBox="1"/>
          <p:nvPr/>
        </p:nvSpPr>
        <p:spPr>
          <a:xfrm>
            <a:off x="5970896" y="4322583"/>
            <a:ext cx="900000" cy="396000"/>
          </a:xfrm>
          <a:prstGeom prst="rect">
            <a:avLst/>
          </a:prstGeom>
          <a:solidFill>
            <a:schemeClr val="bg1"/>
          </a:solidFill>
        </p:spPr>
        <p:txBody>
          <a:bodyPr wrap="square" rtlCol="0">
            <a:spAutoFit/>
          </a:bodyPr>
          <a:lstStyle/>
          <a:p>
            <a:pPr>
              <a:lnSpc>
                <a:spcPts val="700"/>
              </a:lnSpc>
            </a:pPr>
            <a:r>
              <a:rPr lang="it-IT" sz="800" spc="-50" dirty="0" smtClean="0"/>
              <a:t>Questo verrà eseguito all’infinito finché non verrà premuto il tasto </a:t>
            </a:r>
            <a:endParaRPr lang="it-IT" sz="800" spc="-50" dirty="0"/>
          </a:p>
        </p:txBody>
      </p:sp>
      <p:sp>
        <p:nvSpPr>
          <p:cNvPr id="12" name="CasellaDiTesto 11"/>
          <p:cNvSpPr txBox="1"/>
          <p:nvPr/>
        </p:nvSpPr>
        <p:spPr>
          <a:xfrm>
            <a:off x="7904569" y="3829304"/>
            <a:ext cx="800043" cy="1631216"/>
          </a:xfrm>
          <a:prstGeom prst="rect">
            <a:avLst/>
          </a:prstGeom>
          <a:solidFill>
            <a:schemeClr val="bg1">
              <a:lumMod val="85000"/>
            </a:schemeClr>
          </a:solidFill>
        </p:spPr>
        <p:txBody>
          <a:bodyPr wrap="square" rtlCol="0">
            <a:spAutoFit/>
          </a:bodyPr>
          <a:lstStyle/>
          <a:p>
            <a:pPr>
              <a:lnSpc>
                <a:spcPts val="1000"/>
              </a:lnSpc>
            </a:pPr>
            <a:r>
              <a:rPr lang="it-IT" sz="900" spc="-40" dirty="0" smtClean="0"/>
              <a:t>Se volete seguire una linea solo per una certa distanza,  dovete cliccare sul simbolo dell’infinito per cambiare modalità di uscita dal </a:t>
            </a:r>
            <a:r>
              <a:rPr lang="it-IT" sz="900" spc="-40" dirty="0" err="1" smtClean="0"/>
              <a:t>loop</a:t>
            </a:r>
            <a:endParaRPr lang="it-IT" sz="900" spc="-40" dirty="0"/>
          </a:p>
        </p:txBody>
      </p:sp>
      <p:sp>
        <p:nvSpPr>
          <p:cNvPr id="13" name="CasellaDiTesto 12"/>
          <p:cNvSpPr txBox="1"/>
          <p:nvPr/>
        </p:nvSpPr>
        <p:spPr>
          <a:xfrm>
            <a:off x="1656227" y="1981331"/>
            <a:ext cx="6230528" cy="438582"/>
          </a:xfrm>
          <a:prstGeom prst="rect">
            <a:avLst/>
          </a:prstGeom>
          <a:solidFill>
            <a:schemeClr val="bg1">
              <a:lumMod val="85000"/>
            </a:schemeClr>
          </a:solidFill>
        </p:spPr>
        <p:txBody>
          <a:bodyPr wrap="square" rtlCol="0">
            <a:spAutoFit/>
          </a:bodyPr>
          <a:lstStyle/>
          <a:p>
            <a:pPr>
              <a:lnSpc>
                <a:spcPts val="900"/>
              </a:lnSpc>
            </a:pPr>
            <a:r>
              <a:rPr lang="it-IT" sz="900" dirty="0" smtClean="0"/>
              <a:t>Lo scopo di questo programma è di seguire una linea in maniera molto semplice ma compiendo delle sterzate meno ampie rispetto a quello precedente. Questo movimento sarà più fluido perché è basato su sterzate meno ampie. L’unica differenza tra la modalità semplice quella morbida è il minore angolo di sterzata.</a:t>
            </a:r>
            <a:endParaRPr lang="it-IT" sz="1000" dirty="0"/>
          </a:p>
        </p:txBody>
      </p:sp>
    </p:spTree>
    <p:extLst>
      <p:ext uri="{BB962C8B-B14F-4D97-AF65-F5344CB8AC3E}">
        <p14:creationId xmlns:p14="http://schemas.microsoft.com/office/powerpoint/2010/main" val="2736281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advanced" id="{90896108-50DE-FE4A-B182-456CF756ABD8}" vid="{7A7CEA50-AD81-7D48-98DE-F95E5886FB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3084</TotalTime>
  <Words>1752</Words>
  <Application>Microsoft Office PowerPoint</Application>
  <PresentationFormat>Presentazione su schermo (4:3)</PresentationFormat>
  <Paragraphs>161</Paragraphs>
  <Slides>15</Slides>
  <Notes>3</Notes>
  <HiddenSlides>0</HiddenSlides>
  <MMClips>8</MMClips>
  <ScaleCrop>false</ScaleCrop>
  <HeadingPairs>
    <vt:vector size="4" baseType="variant">
      <vt:variant>
        <vt:lpstr>Tema</vt:lpstr>
      </vt:variant>
      <vt:variant>
        <vt:i4>1</vt:i4>
      </vt:variant>
      <vt:variant>
        <vt:lpstr>Titoli diapositive</vt:lpstr>
      </vt:variant>
      <vt:variant>
        <vt:i4>15</vt:i4>
      </vt:variant>
    </vt:vector>
  </HeadingPairs>
  <TitlesOfParts>
    <vt:vector size="16" baseType="lpstr">
      <vt:lpstr>advanced</vt:lpstr>
      <vt:lpstr>Seguire una linea: Da Base a Proporzionale</vt:lpstr>
      <vt:lpstr>Obiettivi della lezione</vt:lpstr>
      <vt:lpstr>Quale programma funziona meglio ed in quale situazione?</vt:lpstr>
      <vt:lpstr>Linea curva: video</vt:lpstr>
      <vt:lpstr>Linea retta: Video</vt:lpstr>
      <vt:lpstr>3 modalità per seguire una linea</vt:lpstr>
      <vt:lpstr>Alcune note sulle nostre soluzioni</vt:lpstr>
      <vt:lpstr>Soluzione 1: modalità semplice</vt:lpstr>
      <vt:lpstr>Soluzione 2: modalità “morbida”</vt:lpstr>
      <vt:lpstr>Soluzione 3: modalità in tre fasi</vt:lpstr>
      <vt:lpstr>Sfida 4: utilizzare il controllo proporzionale</vt:lpstr>
      <vt:lpstr>Soluzione: seguire una linea con controllo proporzionale</vt:lpstr>
      <vt:lpstr>Consigli</vt:lpstr>
      <vt:lpstr>Guida alla discussione</vt:lpstr>
      <vt:lpstr>Crediti</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Followers: Basic to Proportional</dc:title>
  <dc:creator>Sanjay Seshan</dc:creator>
  <cp:lastModifiedBy>GIUCO</cp:lastModifiedBy>
  <cp:revision>44</cp:revision>
  <cp:lastPrinted>2015-11-15T16:45:50Z</cp:lastPrinted>
  <dcterms:created xsi:type="dcterms:W3CDTF">2014-10-28T21:59:38Z</dcterms:created>
  <dcterms:modified xsi:type="dcterms:W3CDTF">2018-07-22T21:28:35Z</dcterms:modified>
</cp:coreProperties>
</file>